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72" r:id="rId4"/>
    <p:sldId id="287" r:id="rId5"/>
    <p:sldId id="273" r:id="rId6"/>
    <p:sldId id="275" r:id="rId7"/>
    <p:sldId id="274" r:id="rId8"/>
    <p:sldId id="259" r:id="rId9"/>
    <p:sldId id="260" r:id="rId10"/>
    <p:sldId id="261" r:id="rId11"/>
    <p:sldId id="266" r:id="rId12"/>
    <p:sldId id="269" r:id="rId13"/>
    <p:sldId id="267" r:id="rId14"/>
    <p:sldId id="265" r:id="rId15"/>
    <p:sldId id="262" r:id="rId16"/>
    <p:sldId id="271" r:id="rId17"/>
    <p:sldId id="281" r:id="rId18"/>
    <p:sldId id="280" r:id="rId19"/>
    <p:sldId id="277" r:id="rId20"/>
    <p:sldId id="276" r:id="rId21"/>
    <p:sldId id="286" r:id="rId22"/>
    <p:sldId id="288" r:id="rId23"/>
    <p:sldId id="2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4C5FAD-E4E1-084C-819D-E3330C315A6B}">
          <p14:sldIdLst>
            <p14:sldId id="257"/>
            <p14:sldId id="258"/>
            <p14:sldId id="272"/>
            <p14:sldId id="287"/>
            <p14:sldId id="273"/>
            <p14:sldId id="275"/>
            <p14:sldId id="274"/>
            <p14:sldId id="259"/>
            <p14:sldId id="260"/>
            <p14:sldId id="261"/>
            <p14:sldId id="266"/>
            <p14:sldId id="269"/>
            <p14:sldId id="267"/>
            <p14:sldId id="265"/>
            <p14:sldId id="262"/>
            <p14:sldId id="271"/>
          </p14:sldIdLst>
        </p14:section>
        <p14:section name="监控" id="{04518417-E6A3-9048-B9BF-3C9CEAFE663F}">
          <p14:sldIdLst>
            <p14:sldId id="281"/>
            <p14:sldId id="280"/>
          </p14:sldIdLst>
        </p14:section>
        <p14:section name="End" id="{F959D81D-2D4F-564F-BE2B-458B0AFDD339}">
          <p14:sldIdLst>
            <p14:sldId id="277"/>
            <p14:sldId id="276"/>
            <p14:sldId id="286"/>
            <p14:sldId id="288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xiao" initials="zx" lastIdx="2" clrIdx="0">
    <p:extLst>
      <p:ext uri="{19B8F6BF-5375-455C-9EA6-DF929625EA0E}">
        <p15:presenceInfo xmlns:p15="http://schemas.microsoft.com/office/powerpoint/2012/main" userId="0ebb5b253719fd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3258" autoAdjust="0"/>
  </p:normalViewPr>
  <p:slideViewPr>
    <p:cSldViewPr snapToGrid="0" snapToObjects="1">
      <p:cViewPr varScale="1">
        <p:scale>
          <a:sx n="111" d="100"/>
          <a:sy n="111" d="100"/>
        </p:scale>
        <p:origin x="11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C694F2-9F18-48D1-AA31-E6467B44C27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18F5EAF-B629-4791-AFA7-742B98A2C744}">
      <dgm:prSet/>
      <dgm:spPr/>
      <dgm:t>
        <a:bodyPr/>
        <a:lstStyle/>
        <a:p>
          <a:r>
            <a:rPr lang="zh-CN"/>
            <a:t>健康检查</a:t>
          </a:r>
          <a:endParaRPr lang="en-US"/>
        </a:p>
      </dgm:t>
    </dgm:pt>
    <dgm:pt modelId="{EFD9C49D-39DF-4E0F-B3FF-3AE72BF803E8}" type="parTrans" cxnId="{8E293D47-9D13-4B4F-9F3D-95B6764D5C7C}">
      <dgm:prSet/>
      <dgm:spPr/>
      <dgm:t>
        <a:bodyPr/>
        <a:lstStyle/>
        <a:p>
          <a:endParaRPr lang="en-US"/>
        </a:p>
      </dgm:t>
    </dgm:pt>
    <dgm:pt modelId="{3D105607-3CBE-418E-A006-0DBCEB42A390}" type="sibTrans" cxnId="{8E293D47-9D13-4B4F-9F3D-95B6764D5C7C}">
      <dgm:prSet/>
      <dgm:spPr/>
      <dgm:t>
        <a:bodyPr/>
        <a:lstStyle/>
        <a:p>
          <a:endParaRPr lang="en-US"/>
        </a:p>
      </dgm:t>
    </dgm:pt>
    <dgm:pt modelId="{F5D72D1D-1297-4A2C-B4B7-334279927466}">
      <dgm:prSet/>
      <dgm:spPr/>
      <dgm:t>
        <a:bodyPr/>
        <a:lstStyle/>
        <a:p>
          <a:r>
            <a:rPr lang="en-US"/>
            <a:t>Worker Service</a:t>
          </a:r>
        </a:p>
      </dgm:t>
    </dgm:pt>
    <dgm:pt modelId="{89545AE8-D660-44E4-8558-9EE61B9D557E}" type="parTrans" cxnId="{DF54236C-B42C-4CD9-8E58-DBAD06134652}">
      <dgm:prSet/>
      <dgm:spPr/>
      <dgm:t>
        <a:bodyPr/>
        <a:lstStyle/>
        <a:p>
          <a:endParaRPr lang="en-US"/>
        </a:p>
      </dgm:t>
    </dgm:pt>
    <dgm:pt modelId="{0033747B-7B6E-4BA5-BD59-5C54CE74F687}" type="sibTrans" cxnId="{DF54236C-B42C-4CD9-8E58-DBAD06134652}">
      <dgm:prSet/>
      <dgm:spPr/>
      <dgm:t>
        <a:bodyPr/>
        <a:lstStyle/>
        <a:p>
          <a:endParaRPr lang="en-US"/>
        </a:p>
      </dgm:t>
    </dgm:pt>
    <dgm:pt modelId="{CD1ABA14-F98B-49D1-A81D-BDE9DE7204B2}">
      <dgm:prSet/>
      <dgm:spPr/>
      <dgm:t>
        <a:bodyPr/>
        <a:lstStyle/>
        <a:p>
          <a:r>
            <a:rPr lang="en-US"/>
            <a:t>Endpoint  </a:t>
          </a:r>
        </a:p>
      </dgm:t>
    </dgm:pt>
    <dgm:pt modelId="{C19641F0-49D2-4832-BB33-9E1E29A6B0F2}" type="parTrans" cxnId="{C5274E2F-2A01-4F9E-AE9A-0B80188DA351}">
      <dgm:prSet/>
      <dgm:spPr/>
      <dgm:t>
        <a:bodyPr/>
        <a:lstStyle/>
        <a:p>
          <a:endParaRPr lang="en-US"/>
        </a:p>
      </dgm:t>
    </dgm:pt>
    <dgm:pt modelId="{0A45507B-7292-459F-97EA-3707E08F5938}" type="sibTrans" cxnId="{C5274E2F-2A01-4F9E-AE9A-0B80188DA351}">
      <dgm:prSet/>
      <dgm:spPr/>
      <dgm:t>
        <a:bodyPr/>
        <a:lstStyle/>
        <a:p>
          <a:endParaRPr lang="en-US"/>
        </a:p>
      </dgm:t>
    </dgm:pt>
    <dgm:pt modelId="{076F8F2B-8A19-4164-B7A8-D8270CB98580}">
      <dgm:prSet/>
      <dgm:spPr/>
      <dgm:t>
        <a:bodyPr/>
        <a:lstStyle/>
        <a:p>
          <a:r>
            <a:rPr lang="zh-CN"/>
            <a:t>配置模块</a:t>
          </a:r>
          <a:endParaRPr lang="en-US"/>
        </a:p>
      </dgm:t>
    </dgm:pt>
    <dgm:pt modelId="{F8F3C0C7-70FE-4E1C-B89C-EA3DD7BC8A18}" type="parTrans" cxnId="{665E7DAC-C249-483B-8369-11676EA314F9}">
      <dgm:prSet/>
      <dgm:spPr/>
      <dgm:t>
        <a:bodyPr/>
        <a:lstStyle/>
        <a:p>
          <a:endParaRPr lang="en-US"/>
        </a:p>
      </dgm:t>
    </dgm:pt>
    <dgm:pt modelId="{E7136892-E4DA-49F4-B5C9-DD11B7A2FAEB}" type="sibTrans" cxnId="{665E7DAC-C249-483B-8369-11676EA314F9}">
      <dgm:prSet/>
      <dgm:spPr/>
      <dgm:t>
        <a:bodyPr/>
        <a:lstStyle/>
        <a:p>
          <a:endParaRPr lang="en-US"/>
        </a:p>
      </dgm:t>
    </dgm:pt>
    <dgm:pt modelId="{B9321DFC-15FD-4754-AA05-FFB461851DF5}" type="pres">
      <dgm:prSet presAssocID="{A6C694F2-9F18-48D1-AA31-E6467B44C271}" presName="CompostProcess" presStyleCnt="0">
        <dgm:presLayoutVars>
          <dgm:dir/>
          <dgm:resizeHandles val="exact"/>
        </dgm:presLayoutVars>
      </dgm:prSet>
      <dgm:spPr/>
    </dgm:pt>
    <dgm:pt modelId="{2D739048-37B8-4F92-BB27-C4F1A9F96FAB}" type="pres">
      <dgm:prSet presAssocID="{A6C694F2-9F18-48D1-AA31-E6467B44C271}" presName="arrow" presStyleLbl="bgShp" presStyleIdx="0" presStyleCnt="1"/>
      <dgm:spPr/>
    </dgm:pt>
    <dgm:pt modelId="{9D7F83BC-C695-40A4-81AD-0C855CC2A24E}" type="pres">
      <dgm:prSet presAssocID="{A6C694F2-9F18-48D1-AA31-E6467B44C271}" presName="linearProcess" presStyleCnt="0"/>
      <dgm:spPr/>
    </dgm:pt>
    <dgm:pt modelId="{B0B9198C-0EBC-492E-8160-B0DD21AF3655}" type="pres">
      <dgm:prSet presAssocID="{A18F5EAF-B629-4791-AFA7-742B98A2C744}" presName="textNode" presStyleLbl="node1" presStyleIdx="0" presStyleCnt="4">
        <dgm:presLayoutVars>
          <dgm:bulletEnabled val="1"/>
        </dgm:presLayoutVars>
      </dgm:prSet>
      <dgm:spPr/>
    </dgm:pt>
    <dgm:pt modelId="{21FF35F0-D735-44A1-8786-9340C835872C}" type="pres">
      <dgm:prSet presAssocID="{3D105607-3CBE-418E-A006-0DBCEB42A390}" presName="sibTrans" presStyleCnt="0"/>
      <dgm:spPr/>
    </dgm:pt>
    <dgm:pt modelId="{CB132C8E-DAEF-4CED-83EA-A1461F61C6C1}" type="pres">
      <dgm:prSet presAssocID="{F5D72D1D-1297-4A2C-B4B7-334279927466}" presName="textNode" presStyleLbl="node1" presStyleIdx="1" presStyleCnt="4">
        <dgm:presLayoutVars>
          <dgm:bulletEnabled val="1"/>
        </dgm:presLayoutVars>
      </dgm:prSet>
      <dgm:spPr/>
    </dgm:pt>
    <dgm:pt modelId="{91B05A92-AC02-4579-9EEE-DE164D709793}" type="pres">
      <dgm:prSet presAssocID="{0033747B-7B6E-4BA5-BD59-5C54CE74F687}" presName="sibTrans" presStyleCnt="0"/>
      <dgm:spPr/>
    </dgm:pt>
    <dgm:pt modelId="{C5605B68-14E3-411C-B721-35D4B3EA24C4}" type="pres">
      <dgm:prSet presAssocID="{CD1ABA14-F98B-49D1-A81D-BDE9DE7204B2}" presName="textNode" presStyleLbl="node1" presStyleIdx="2" presStyleCnt="4">
        <dgm:presLayoutVars>
          <dgm:bulletEnabled val="1"/>
        </dgm:presLayoutVars>
      </dgm:prSet>
      <dgm:spPr/>
    </dgm:pt>
    <dgm:pt modelId="{AAB680C1-A188-49BB-9CD2-7D560E5AFD63}" type="pres">
      <dgm:prSet presAssocID="{0A45507B-7292-459F-97EA-3707E08F5938}" presName="sibTrans" presStyleCnt="0"/>
      <dgm:spPr/>
    </dgm:pt>
    <dgm:pt modelId="{7809CD93-80A8-4F1D-A1EA-3D3671C49564}" type="pres">
      <dgm:prSet presAssocID="{076F8F2B-8A19-4164-B7A8-D8270CB9858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68A5417-906D-4540-8878-0BE06230CA09}" type="presOf" srcId="{076F8F2B-8A19-4164-B7A8-D8270CB98580}" destId="{7809CD93-80A8-4F1D-A1EA-3D3671C49564}" srcOrd="0" destOrd="0" presId="urn:microsoft.com/office/officeart/2005/8/layout/hProcess9"/>
    <dgm:cxn modelId="{16126923-A990-4E65-A079-C76A30C5F00A}" type="presOf" srcId="{A6C694F2-9F18-48D1-AA31-E6467B44C271}" destId="{B9321DFC-15FD-4754-AA05-FFB461851DF5}" srcOrd="0" destOrd="0" presId="urn:microsoft.com/office/officeart/2005/8/layout/hProcess9"/>
    <dgm:cxn modelId="{C5274E2F-2A01-4F9E-AE9A-0B80188DA351}" srcId="{A6C694F2-9F18-48D1-AA31-E6467B44C271}" destId="{CD1ABA14-F98B-49D1-A81D-BDE9DE7204B2}" srcOrd="2" destOrd="0" parTransId="{C19641F0-49D2-4832-BB33-9E1E29A6B0F2}" sibTransId="{0A45507B-7292-459F-97EA-3707E08F5938}"/>
    <dgm:cxn modelId="{E3FA355B-60AC-4B4B-AAC7-5CD6E4D61BEC}" type="presOf" srcId="{A18F5EAF-B629-4791-AFA7-742B98A2C744}" destId="{B0B9198C-0EBC-492E-8160-B0DD21AF3655}" srcOrd="0" destOrd="0" presId="urn:microsoft.com/office/officeart/2005/8/layout/hProcess9"/>
    <dgm:cxn modelId="{8E293D47-9D13-4B4F-9F3D-95B6764D5C7C}" srcId="{A6C694F2-9F18-48D1-AA31-E6467B44C271}" destId="{A18F5EAF-B629-4791-AFA7-742B98A2C744}" srcOrd="0" destOrd="0" parTransId="{EFD9C49D-39DF-4E0F-B3FF-3AE72BF803E8}" sibTransId="{3D105607-3CBE-418E-A006-0DBCEB42A390}"/>
    <dgm:cxn modelId="{DF54236C-B42C-4CD9-8E58-DBAD06134652}" srcId="{A6C694F2-9F18-48D1-AA31-E6467B44C271}" destId="{F5D72D1D-1297-4A2C-B4B7-334279927466}" srcOrd="1" destOrd="0" parTransId="{89545AE8-D660-44E4-8558-9EE61B9D557E}" sibTransId="{0033747B-7B6E-4BA5-BD59-5C54CE74F687}"/>
    <dgm:cxn modelId="{665E7DAC-C249-483B-8369-11676EA314F9}" srcId="{A6C694F2-9F18-48D1-AA31-E6467B44C271}" destId="{076F8F2B-8A19-4164-B7A8-D8270CB98580}" srcOrd="3" destOrd="0" parTransId="{F8F3C0C7-70FE-4E1C-B89C-EA3DD7BC8A18}" sibTransId="{E7136892-E4DA-49F4-B5C9-DD11B7A2FAEB}"/>
    <dgm:cxn modelId="{8B55DBC2-85DA-482D-9CB8-CC2494F89010}" type="presOf" srcId="{F5D72D1D-1297-4A2C-B4B7-334279927466}" destId="{CB132C8E-DAEF-4CED-83EA-A1461F61C6C1}" srcOrd="0" destOrd="0" presId="urn:microsoft.com/office/officeart/2005/8/layout/hProcess9"/>
    <dgm:cxn modelId="{F54549F6-A745-4783-8C1A-3AC2939819FC}" type="presOf" srcId="{CD1ABA14-F98B-49D1-A81D-BDE9DE7204B2}" destId="{C5605B68-14E3-411C-B721-35D4B3EA24C4}" srcOrd="0" destOrd="0" presId="urn:microsoft.com/office/officeart/2005/8/layout/hProcess9"/>
    <dgm:cxn modelId="{A49435A9-820C-45EE-9F84-313FF8AB3DC5}" type="presParOf" srcId="{B9321DFC-15FD-4754-AA05-FFB461851DF5}" destId="{2D739048-37B8-4F92-BB27-C4F1A9F96FAB}" srcOrd="0" destOrd="0" presId="urn:microsoft.com/office/officeart/2005/8/layout/hProcess9"/>
    <dgm:cxn modelId="{CB02BE32-73D3-40B2-97CC-D88FB0E9BAD9}" type="presParOf" srcId="{B9321DFC-15FD-4754-AA05-FFB461851DF5}" destId="{9D7F83BC-C695-40A4-81AD-0C855CC2A24E}" srcOrd="1" destOrd="0" presId="urn:microsoft.com/office/officeart/2005/8/layout/hProcess9"/>
    <dgm:cxn modelId="{C36E6FF2-7CC9-4FC3-A27C-654C961E233D}" type="presParOf" srcId="{9D7F83BC-C695-40A4-81AD-0C855CC2A24E}" destId="{B0B9198C-0EBC-492E-8160-B0DD21AF3655}" srcOrd="0" destOrd="0" presId="urn:microsoft.com/office/officeart/2005/8/layout/hProcess9"/>
    <dgm:cxn modelId="{8C78FAD3-E595-4056-8C0E-B16B9628C303}" type="presParOf" srcId="{9D7F83BC-C695-40A4-81AD-0C855CC2A24E}" destId="{21FF35F0-D735-44A1-8786-9340C835872C}" srcOrd="1" destOrd="0" presId="urn:microsoft.com/office/officeart/2005/8/layout/hProcess9"/>
    <dgm:cxn modelId="{6909A922-CEF7-4C96-861A-8196570A1968}" type="presParOf" srcId="{9D7F83BC-C695-40A4-81AD-0C855CC2A24E}" destId="{CB132C8E-DAEF-4CED-83EA-A1461F61C6C1}" srcOrd="2" destOrd="0" presId="urn:microsoft.com/office/officeart/2005/8/layout/hProcess9"/>
    <dgm:cxn modelId="{902943B1-0655-4F7E-94E0-9FADEAD29A93}" type="presParOf" srcId="{9D7F83BC-C695-40A4-81AD-0C855CC2A24E}" destId="{91B05A92-AC02-4579-9EEE-DE164D709793}" srcOrd="3" destOrd="0" presId="urn:microsoft.com/office/officeart/2005/8/layout/hProcess9"/>
    <dgm:cxn modelId="{CAF290EA-34B9-46C5-B902-C06321DE1F4A}" type="presParOf" srcId="{9D7F83BC-C695-40A4-81AD-0C855CC2A24E}" destId="{C5605B68-14E3-411C-B721-35D4B3EA24C4}" srcOrd="4" destOrd="0" presId="urn:microsoft.com/office/officeart/2005/8/layout/hProcess9"/>
    <dgm:cxn modelId="{D140952F-0505-4853-9848-467D969B555A}" type="presParOf" srcId="{9D7F83BC-C695-40A4-81AD-0C855CC2A24E}" destId="{AAB680C1-A188-49BB-9CD2-7D560E5AFD63}" srcOrd="5" destOrd="0" presId="urn:microsoft.com/office/officeart/2005/8/layout/hProcess9"/>
    <dgm:cxn modelId="{CBD21C0D-C9B4-4EBC-BDBE-61D8A4E657A1}" type="presParOf" srcId="{9D7F83BC-C695-40A4-81AD-0C855CC2A24E}" destId="{7809CD93-80A8-4F1D-A1EA-3D3671C4956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39048-37B8-4F92-BB27-C4F1A9F96FAB}">
      <dsp:nvSpPr>
        <dsp:cNvPr id="0" name=""/>
        <dsp:cNvSpPr/>
      </dsp:nvSpPr>
      <dsp:spPr>
        <a:xfrm>
          <a:off x="755135" y="0"/>
          <a:ext cx="8558206" cy="28730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9198C-0EBC-492E-8160-B0DD21AF3655}">
      <dsp:nvSpPr>
        <dsp:cNvPr id="0" name=""/>
        <dsp:cNvSpPr/>
      </dsp:nvSpPr>
      <dsp:spPr>
        <a:xfrm>
          <a:off x="7620" y="861929"/>
          <a:ext cx="2302402" cy="1149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健康检查</a:t>
          </a:r>
          <a:endParaRPr lang="en-US" sz="2900" kern="1200"/>
        </a:p>
      </dsp:txBody>
      <dsp:txXfrm>
        <a:off x="63721" y="918030"/>
        <a:ext cx="2190200" cy="1037037"/>
      </dsp:txXfrm>
    </dsp:sp>
    <dsp:sp modelId="{CB132C8E-DAEF-4CED-83EA-A1461F61C6C1}">
      <dsp:nvSpPr>
        <dsp:cNvPr id="0" name=""/>
        <dsp:cNvSpPr/>
      </dsp:nvSpPr>
      <dsp:spPr>
        <a:xfrm>
          <a:off x="2591231" y="861929"/>
          <a:ext cx="2302402" cy="1149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Worker Service</a:t>
          </a:r>
        </a:p>
      </dsp:txBody>
      <dsp:txXfrm>
        <a:off x="2647332" y="918030"/>
        <a:ext cx="2190200" cy="1037037"/>
      </dsp:txXfrm>
    </dsp:sp>
    <dsp:sp modelId="{C5605B68-14E3-411C-B721-35D4B3EA24C4}">
      <dsp:nvSpPr>
        <dsp:cNvPr id="0" name=""/>
        <dsp:cNvSpPr/>
      </dsp:nvSpPr>
      <dsp:spPr>
        <a:xfrm>
          <a:off x="5174843" y="861929"/>
          <a:ext cx="2302402" cy="1149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Endpoint  </a:t>
          </a:r>
        </a:p>
      </dsp:txBody>
      <dsp:txXfrm>
        <a:off x="5230944" y="918030"/>
        <a:ext cx="2190200" cy="1037037"/>
      </dsp:txXfrm>
    </dsp:sp>
    <dsp:sp modelId="{7809CD93-80A8-4F1D-A1EA-3D3671C49564}">
      <dsp:nvSpPr>
        <dsp:cNvPr id="0" name=""/>
        <dsp:cNvSpPr/>
      </dsp:nvSpPr>
      <dsp:spPr>
        <a:xfrm>
          <a:off x="7758455" y="861929"/>
          <a:ext cx="2302402" cy="1149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配置模块</a:t>
          </a:r>
          <a:endParaRPr lang="en-US" sz="2900" kern="1200"/>
        </a:p>
      </dsp:txBody>
      <dsp:txXfrm>
        <a:off x="7814556" y="918030"/>
        <a:ext cx="2190200" cy="1037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08EAA-69BD-7F42-9BF7-8815B816054A}" type="datetimeFigureOut">
              <a:rPr lang="en-CN" smtClean="0"/>
              <a:t>07/13/2020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9293C-8ECC-5E4E-BFAE-2E0B2B66F5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151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etbrains.com/dotnet/2020/06/16/developer-ecosystem-2020-key-trends-c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nsights.stackoverflow.com/survey/2020" TargetMode="External"/><Relationship Id="rId4" Type="http://schemas.openxmlformats.org/officeDocument/2006/relationships/hyperlink" Target="https://www.thoughtworks.com/cn/radar/platforms/net-core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using-net-and-docker-together-dockercon-2019-updat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csi/csi-proxy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using-net-and-docker-together-dockercon-2019-update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4.ai/industry/server-operating-system-market-shar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randviewresearch.com/industry-analysis/server-market" TargetMode="External"/><Relationship Id="rId4" Type="http://schemas.openxmlformats.org/officeDocument/2006/relationships/hyperlink" Target="https://www.statista.com/statistics/915085/global-server-share-by-os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rtualization/windowscontainers/deploy-containers/linux-container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csi/csi-proxy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csi/csi-proxy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csi/csi-proxy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rtualization/windowscontainers/deploy-containers/version-compatibility?tabs=windows-server-2004,windows-10-200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csi/csi-proxy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https://blog.jetbrains.com/dotnet/2020/06/16/developer-ecosystem-2020-key-trends-c/</a:t>
            </a:r>
            <a:endParaRPr lang="en-US" dirty="0"/>
          </a:p>
          <a:p>
            <a:r>
              <a:rPr lang="en-US" dirty="0">
                <a:hlinkClick r:id="rId4"/>
              </a:rPr>
              <a:t>https://www.thoughtworks.com/cn/radar/platforms/net-core</a:t>
            </a:r>
            <a:endParaRPr lang="en-US" dirty="0"/>
          </a:p>
          <a:p>
            <a:r>
              <a:rPr lang="en-US">
                <a:hlinkClick r:id="rId5"/>
              </a:rPr>
              <a:t>https://insights.stackoverflow.com/survey/2020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4030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3"/>
              </a:rPr>
              <a:t>https://devblogs.microsoft.com/dotnet/using-net-and-docker-together-dockercon-2019-update/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2332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https://github.com/kubernetes-csi/csi-proxy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446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3"/>
              </a:rPr>
              <a:t>https://devblogs.microsoft.com/dotnet/using-net-and-docker-together-dockercon-2019-update/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190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https://www.t4.ai/industry/server-operating-system-market-share</a:t>
            </a:r>
            <a:endParaRPr lang="en-US" dirty="0"/>
          </a:p>
          <a:p>
            <a:endParaRPr lang="en-US" dirty="0"/>
          </a:p>
          <a:p>
            <a:endParaRPr lang="en-CN" dirty="0"/>
          </a:p>
          <a:p>
            <a:r>
              <a:rPr lang="en-US" dirty="0">
                <a:hlinkClick r:id="rId4"/>
              </a:rPr>
              <a:t>https://www.statista.com/statistics/915085/global-server-share-by-os/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https://www.grandviewresearch.com/industry-analysis/server-market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</a:t>
            </a:r>
            <a:r>
              <a:rPr lang="zh-CN" altLang="en-US" dirty="0"/>
              <a:t> 技术栈的企业在云原生时代也应该砥砺前行，迁移 </a:t>
            </a:r>
            <a:r>
              <a:rPr lang="en-US" altLang="zh-CN" dirty="0"/>
              <a:t>net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是一个毋庸置疑的选择，但是整个过程中什么做到新架构的应用和老架构的应用水乳交融，共同迭代这是一个问题，同时对于很对公司有很多存量的 </a:t>
            </a:r>
            <a:r>
              <a:rPr lang="en-US" altLang="zh-CN" dirty="0"/>
              <a:t>windows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</a:p>
          <a:p>
            <a:endParaRPr lang="en-US" dirty="0"/>
          </a:p>
          <a:p>
            <a:r>
              <a:rPr lang="zh-CN" altLang="en-US" dirty="0"/>
              <a:t>那么此时 包含 </a:t>
            </a:r>
            <a:r>
              <a:rPr lang="en-US" altLang="zh-CN" dirty="0"/>
              <a:t>windows</a:t>
            </a:r>
            <a:r>
              <a:rPr lang="zh-CN" altLang="en-US" dirty="0"/>
              <a:t> 节点的 </a:t>
            </a:r>
            <a:r>
              <a:rPr lang="en-US" altLang="zh-CN" dirty="0"/>
              <a:t>Kubernetes</a:t>
            </a:r>
            <a:r>
              <a:rPr lang="zh-CN" altLang="en-US" dirty="0"/>
              <a:t> 混合集群对于企业来说是一个不错具有很高性价比的选择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956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https://docs.microsoft.com/en-us/virtualization/windowscontainers/deploy-containers/linux-containers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450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https://github.com/kubernetes-csi/csi-proxy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139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https://github.com/kubernetes-csi/csi-proxy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169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https://github.com/kubernetes-csi/csi-proxy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826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https://docs.microsoft.com/en-us/virtualization/windowscontainers/deploy-containers/version-compatibility?tabs=windows-server-2004%2Cwindows-10-2004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8660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https://github.com/kubernetes-csi/csi-proxy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293C-8ECC-5E4E-BFAE-2E0B2B66F557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779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5E75BE9-EB9C-4A41-A4EC-4BC807EC4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13E8B-D8C4-3D42-B883-BFD9749AE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183" y="1093693"/>
            <a:ext cx="9886122" cy="39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74A7CE2-8897-A045-AFD2-BCC6899D2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EE4D8-E0C7-4443-955C-37B5C1F748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0697" y="102508"/>
            <a:ext cx="3917358" cy="15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7677F5B-459E-6B4D-8EAB-094BBF738E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05C4A-9997-7344-90DE-D9F76C7284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429" y="35169"/>
            <a:ext cx="2554806" cy="10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wawa0210/kubecon-windows-demo-2020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43692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DaoCloud </a:t>
            </a:r>
            <a:r>
              <a:rPr lang="zh-CN" altLang="en-US" sz="3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张潇</a:t>
            </a:r>
            <a:endParaRPr lang="en-US" altLang="zh-CN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Cxist </a:t>
            </a:r>
            <a:r>
              <a:rPr lang="zh-CN" altLang="en-US" sz="3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刘腾飞</a:t>
            </a:r>
            <a:endParaRPr lang="en-US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21398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Developer's Journey in Kubernetes</a:t>
            </a: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Container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60460B8-DF8E-4544-9562-C7F039D1ECF0}"/>
              </a:ext>
            </a:extLst>
          </p:cNvPr>
          <p:cNvSpPr txBox="1"/>
          <p:nvPr/>
        </p:nvSpPr>
        <p:spPr>
          <a:xfrm>
            <a:off x="1021222" y="2327468"/>
            <a:ext cx="10856023" cy="203131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6" tIns="91436" rIns="91436" bIns="91436" numCol="1" spcCol="38100" rtlCol="0" anchor="t">
            <a:spAutoFit/>
          </a:bodyPr>
          <a:lstStyle/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effectLst/>
                <a:uFillTx/>
                <a:sym typeface="Source Han Sans SC Regular"/>
              </a:rPr>
              <a:t>Linux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effectLst/>
                <a:uFillTx/>
                <a:sym typeface="Source Han Sans SC Regular"/>
              </a:rPr>
              <a:t> </a:t>
            </a:r>
            <a:r>
              <a:rPr lang="en-US" altLang="zh-CN" sz="2400" dirty="0"/>
              <a:t>Container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Windows</a:t>
            </a:r>
            <a:r>
              <a:rPr lang="zh-CN" altLang="en-US" sz="2400" dirty="0"/>
              <a:t> </a:t>
            </a:r>
            <a:r>
              <a:rPr lang="en-US" altLang="zh-CN" sz="2400"/>
              <a:t>(LCOW)</a:t>
            </a:r>
            <a:endParaRPr lang="en-US" altLang="zh-CN" sz="2400" dirty="0"/>
          </a:p>
          <a:p>
            <a:pPr marR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effectLst/>
              <a:uFillTx/>
              <a:sym typeface="Source Han Sans SC Regular"/>
            </a:endParaRP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US" altLang="zh-CN" sz="2400" dirty="0"/>
              <a:t>Windows</a:t>
            </a:r>
            <a:r>
              <a:rPr lang="zh-CN" altLang="en-US" sz="2400" dirty="0"/>
              <a:t> </a:t>
            </a:r>
            <a:r>
              <a:rPr lang="en-US" altLang="zh-CN" sz="2400" dirty="0"/>
              <a:t>Container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Hyper-V</a:t>
            </a: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2400" dirty="0"/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US" altLang="zh-CN" sz="2400" dirty="0"/>
              <a:t>Windows</a:t>
            </a:r>
            <a:r>
              <a:rPr lang="zh-CN" altLang="en-US" sz="2400" dirty="0"/>
              <a:t> </a:t>
            </a:r>
            <a:r>
              <a:rPr lang="en-US" altLang="zh-CN" sz="2400" dirty="0"/>
              <a:t>Server</a:t>
            </a:r>
            <a:r>
              <a:rPr lang="zh-CN" altLang="en-US" sz="2400" dirty="0"/>
              <a:t> </a:t>
            </a:r>
            <a:r>
              <a:rPr lang="en-US" altLang="zh-CN" sz="2400" dirty="0"/>
              <a:t>Container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  <a:r>
              <a:rPr lang="zh-CN" altLang="en-US" sz="2400" dirty="0"/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effectLst/>
              <a:uFillTx/>
              <a:sym typeface="Source Han Sans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266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Container on Windows 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2F4B02D8-0041-244A-97CB-7CBA76E72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86" y="1433766"/>
            <a:ext cx="4932103" cy="399046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D5FD2E8-7176-1B49-98E7-E1555F8D3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785" y="1433766"/>
            <a:ext cx="4932103" cy="3990467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ACB0DBD-D6CE-274F-A317-EDF12B57D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007" y="5424233"/>
            <a:ext cx="1672166" cy="814983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90BF620D-8C69-7C40-8A42-6A17441A5AB5}"/>
              </a:ext>
            </a:extLst>
          </p:cNvPr>
          <p:cNvSpPr txBox="1"/>
          <p:nvPr/>
        </p:nvSpPr>
        <p:spPr>
          <a:xfrm rot="21029050">
            <a:off x="4918493" y="5710330"/>
            <a:ext cx="7032626" cy="492434"/>
          </a:xfrm>
          <a:prstGeom prst="rect">
            <a:avLst/>
          </a:prstGeom>
          <a:solidFill>
            <a:schemeClr val="accent1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6" tIns="91436" rIns="91436" bIns="91436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chemeClr val="bg1"/>
                </a:solidFill>
                <a:latin typeface="Source Han Sans SC Regular"/>
                <a:sym typeface="Source Han Sans SC Regular"/>
              </a:rPr>
              <a:t>开发者友好</a:t>
            </a:r>
            <a:r>
              <a:rPr lang="en-US" altLang="zh-CN" sz="2000" dirty="0">
                <a:solidFill>
                  <a:schemeClr val="bg1"/>
                </a:solidFill>
                <a:latin typeface="Source Han Sans SC Regular"/>
                <a:sym typeface="Source Han Sans SC Regular"/>
              </a:rPr>
              <a:t>(for</a:t>
            </a:r>
            <a:r>
              <a:rPr lang="zh-CN" altLang="en-US" sz="2000" dirty="0">
                <a:solidFill>
                  <a:schemeClr val="bg1"/>
                </a:solidFill>
                <a:latin typeface="Source Han Sans SC Regular"/>
                <a:sym typeface="Source Han Sans SC Regular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Source Han Sans SC Regular"/>
                <a:sym typeface="Source Han Sans SC Regular"/>
              </a:rPr>
              <a:t>dev)</a:t>
            </a:r>
            <a:r>
              <a:rPr lang="zh-CN" altLang="en-US" sz="2000" dirty="0">
                <a:solidFill>
                  <a:schemeClr val="bg1"/>
                </a:solidFill>
                <a:latin typeface="Source Han Sans SC Regular"/>
                <a:sym typeface="Source Han Sans SC Regular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Source Han Sans SC Regular"/>
                <a:sym typeface="Source Han Sans SC Regular"/>
              </a:rPr>
              <a:t>Kubernetes</a:t>
            </a:r>
            <a:r>
              <a:rPr lang="zh-CN" altLang="en-US" sz="2000" dirty="0">
                <a:solidFill>
                  <a:schemeClr val="bg1"/>
                </a:solidFill>
                <a:latin typeface="Source Han Sans SC Regular"/>
                <a:sym typeface="Source Han Sans SC Regular"/>
              </a:rPr>
              <a:t> 目前不支持此模式运行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Source Han Sans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9306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Container with Hyper-V 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CD863-DC80-AC48-B07A-515C6D1B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0" y="1970355"/>
            <a:ext cx="6030401" cy="370080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5333247-F140-3047-B991-39DE7B7D59EC}"/>
              </a:ext>
            </a:extLst>
          </p:cNvPr>
          <p:cNvSpPr txBox="1"/>
          <p:nvPr/>
        </p:nvSpPr>
        <p:spPr>
          <a:xfrm>
            <a:off x="6468192" y="1970355"/>
            <a:ext cx="5446972" cy="295464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6" tIns="91436" rIns="91436" bIns="91436" numCol="1" spcCol="38100" rtlCol="0" anchor="t">
            <a:spAutoFit/>
          </a:bodyPr>
          <a:lstStyle/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容器与容器之间，与宿主机间独立 </a:t>
            </a:r>
            <a:r>
              <a:rPr lang="en-US" altLang="zh-CN" sz="2000" dirty="0">
                <a:latin typeface="SimSun" charset="-122"/>
                <a:ea typeface="SimSun" charset="-122"/>
                <a:cs typeface="SimSun" charset="-122"/>
              </a:rPr>
              <a:t>Kernel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effectLst/>
              <a:uFillTx/>
              <a:latin typeface="SimSun" charset="-122"/>
              <a:ea typeface="SimSun" charset="-122"/>
              <a:cs typeface="SimSun" charset="-122"/>
              <a:sym typeface="Source Han Sans SC Regular"/>
            </a:endParaRP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重量级虚拟化</a:t>
            </a:r>
            <a:r>
              <a:rPr lang="en-US" altLang="zh-CN" sz="2000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据说有高度优化</a:t>
            </a:r>
            <a:r>
              <a:rPr lang="en-US" altLang="zh-CN" sz="2000" dirty="0"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，资源占用多，启动慢一点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effectLst/>
              <a:uFillTx/>
              <a:latin typeface="SimSun" charset="-122"/>
              <a:ea typeface="SimSun" charset="-122"/>
              <a:cs typeface="SimSun" charset="-122"/>
              <a:sym typeface="Source Han Sans SC Regular"/>
            </a:endParaRP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dirty="0">
              <a:latin typeface="SimSun" charset="-122"/>
              <a:ea typeface="SimSun" charset="-122"/>
              <a:cs typeface="SimSun" charset="-122"/>
            </a:endParaRP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容器的基础镜像版本与宿主机操作系统版本解耦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effectLst/>
              <a:uFillTx/>
              <a:latin typeface="SimSun" charset="-122"/>
              <a:ea typeface="SimSun" charset="-122"/>
              <a:cs typeface="SimSun" charset="-122"/>
              <a:sym typeface="Source Han Sans SC Regular"/>
            </a:endParaRP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dirty="0">
              <a:latin typeface="SimSun" charset="-122"/>
              <a:ea typeface="SimSun" charset="-122"/>
              <a:cs typeface="SimSun" charset="-122"/>
            </a:endParaRP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b="1" dirty="0">
                <a:latin typeface="SimSun" charset="-122"/>
                <a:ea typeface="SimSun" charset="-122"/>
                <a:cs typeface="SimSun" charset="-122"/>
              </a:rPr>
              <a:t>强隔离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安全性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Source Han Sans SC Regular"/>
                <a:ea typeface="Source Han Sans SC Regular"/>
                <a:cs typeface="Source Han Sans SC Regular"/>
                <a:sym typeface="Source Han Sans SC Regular"/>
              </a:rPr>
              <a:t>更好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/>
              <a:uFillTx/>
              <a:latin typeface="Source Han Sans SC Regular"/>
              <a:ea typeface="Source Han Sans SC Regular"/>
              <a:cs typeface="Source Han Sans SC Regular"/>
              <a:sym typeface="Source Han Sans SC Regular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AFC71092-8BFD-F544-B8D5-8089B4F640E6}"/>
              </a:ext>
            </a:extLst>
          </p:cNvPr>
          <p:cNvSpPr txBox="1"/>
          <p:nvPr/>
        </p:nvSpPr>
        <p:spPr>
          <a:xfrm rot="21029050">
            <a:off x="4058877" y="5671164"/>
            <a:ext cx="6853150" cy="492434"/>
          </a:xfrm>
          <a:prstGeom prst="rect">
            <a:avLst/>
          </a:prstGeom>
          <a:solidFill>
            <a:srgbClr val="FFFF00"/>
          </a:solidFill>
          <a:ln w="25400" cap="flat">
            <a:solidFill>
              <a:srgbClr val="FFFF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6" tIns="91436" rIns="91436" bIns="91436" numCol="1" spcCol="38100" rtlCol="0" anchor="b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Kubernetes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 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没有进一步的支持，还停留在 </a:t>
            </a:r>
            <a:r>
              <a:rPr lang="en-US" altLang="zh-CN" sz="2000" dirty="0">
                <a:latin typeface="SimSun" charset="-122"/>
                <a:ea typeface="SimSun" charset="-122"/>
                <a:cs typeface="SimSun" charset="-122"/>
              </a:rPr>
              <a:t>alpha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 阶段！！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/>
              <a:uFillTx/>
              <a:latin typeface="SimSun" charset="-122"/>
              <a:ea typeface="SimSun" charset="-122"/>
              <a:cs typeface="SimSun" charset="-122"/>
              <a:sym typeface="Source Han Sans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8549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Windows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Container with process 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BA0DFAF9-C7D1-064A-98E2-8DA23655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52" y="1473856"/>
            <a:ext cx="5137658" cy="2677218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FF87C619-2D5C-1946-B809-09380D7E0CBC}"/>
              </a:ext>
            </a:extLst>
          </p:cNvPr>
          <p:cNvSpPr txBox="1"/>
          <p:nvPr/>
        </p:nvSpPr>
        <p:spPr>
          <a:xfrm>
            <a:off x="5757815" y="1473856"/>
            <a:ext cx="5946505" cy="326242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6" tIns="91436" rIns="91436" bIns="91436" numCol="1" spcCol="38100" rtlCol="0" anchor="t">
            <a:spAutoFit/>
          </a:bodyPr>
          <a:lstStyle/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容器与宿主机共享 </a:t>
            </a:r>
            <a:r>
              <a:rPr lang="en-US" altLang="zh-CN" sz="2000" dirty="0">
                <a:latin typeface="SimSun" charset="-122"/>
                <a:ea typeface="SimSun" charset="-122"/>
                <a:cs typeface="SimSun" charset="-122"/>
              </a:rPr>
              <a:t>Kernel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effectLst/>
              <a:uFillTx/>
              <a:latin typeface="SimSun" charset="-122"/>
              <a:ea typeface="SimSun" charset="-122"/>
              <a:cs typeface="SimSun" charset="-122"/>
              <a:sym typeface="Source Han Sans SC Regular"/>
            </a:endParaRP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轻量级虚拟化，资源占用少，启动块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effectLst/>
              <a:uFillTx/>
              <a:latin typeface="SimSun" charset="-122"/>
              <a:ea typeface="SimSun" charset="-122"/>
              <a:cs typeface="SimSun" charset="-122"/>
              <a:sym typeface="Source Han Sans SC Regular"/>
            </a:endParaRP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dirty="0">
              <a:latin typeface="SimSun" charset="-122"/>
              <a:ea typeface="SimSun" charset="-122"/>
              <a:cs typeface="SimSun" charset="-122"/>
            </a:endParaRP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容器的基础镜像版本与宿主机操作系统版本强一致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effectLst/>
              <a:uFillTx/>
              <a:latin typeface="SimSun" charset="-122"/>
              <a:ea typeface="SimSun" charset="-122"/>
              <a:cs typeface="SimSun" charset="-122"/>
              <a:sym typeface="Source Han Sans SC Regular"/>
            </a:endParaRP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dirty="0">
              <a:latin typeface="SimSun" charset="-122"/>
              <a:ea typeface="SimSun" charset="-122"/>
              <a:cs typeface="SimSun" charset="-122"/>
            </a:endParaRP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Windows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 安装补丁需要及时同步到应用基础镜像中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effectLst/>
              <a:uFillTx/>
              <a:latin typeface="SimSun" charset="-122"/>
              <a:ea typeface="SimSun" charset="-122"/>
              <a:cs typeface="SimSun" charset="-122"/>
              <a:sym typeface="Source Han Sans SC Regular"/>
            </a:endParaRP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9204605-56EB-6046-AE40-0ACA90078450}"/>
              </a:ext>
            </a:extLst>
          </p:cNvPr>
          <p:cNvSpPr txBox="1"/>
          <p:nvPr/>
        </p:nvSpPr>
        <p:spPr>
          <a:xfrm rot="21029050">
            <a:off x="2027204" y="5468979"/>
            <a:ext cx="8007312" cy="492434"/>
          </a:xfrm>
          <a:prstGeom prst="rect">
            <a:avLst/>
          </a:prstGeom>
          <a:solidFill>
            <a:schemeClr val="accent6"/>
          </a:solidFill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6" tIns="91436" rIns="91436" bIns="91436" numCol="1" spcCol="38100" rtlCol="0" anchor="t">
            <a:spAutoFit/>
          </a:bodyPr>
          <a:lstStyle/>
          <a:p>
            <a:pPr defTabSz="1828800" hangingPunct="0"/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Kubernetes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Windows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GA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 的支持模式</a:t>
            </a:r>
            <a:r>
              <a:rPr lang="zh-CN" altLang="en-US" sz="2000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，微</a:t>
            </a:r>
            <a:r>
              <a:rPr lang="en-US" altLang="zh-CN" sz="2000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ju</a:t>
            </a:r>
            <a:r>
              <a:rPr lang="en-US" altLang="zh-CN" sz="2000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软</a:t>
            </a:r>
            <a:r>
              <a:rPr lang="en-US" altLang="zh-CN" sz="2000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ying</a:t>
            </a:r>
            <a:r>
              <a:rPr lang="en-US" altLang="zh-CN" sz="2000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官方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imSun" charset="-122"/>
                <a:ea typeface="SimSun" charset="-122"/>
                <a:cs typeface="SimSun" charset="-122"/>
                <a:sym typeface="Source Han Sans SC Regular"/>
              </a:rPr>
              <a:t>持续加持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imSun" charset="-122"/>
              <a:ea typeface="SimSun" charset="-122"/>
              <a:cs typeface="SimSun" charset="-122"/>
              <a:sym typeface="Source Han Sans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911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Deployment Architecture</a:t>
            </a:r>
            <a:endParaRPr lang="en-US" sz="2800" dirty="0">
              <a:solidFill>
                <a:schemeClr val="bg1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10" name="半闭框 105">
            <a:extLst>
              <a:ext uri="{FF2B5EF4-FFF2-40B4-BE49-F238E27FC236}">
                <a16:creationId xmlns:a16="http://schemas.microsoft.com/office/drawing/2014/main" id="{C22F2A66-627E-F74F-92DF-F912A2F5E091}"/>
              </a:ext>
            </a:extLst>
          </p:cNvPr>
          <p:cNvSpPr/>
          <p:nvPr/>
        </p:nvSpPr>
        <p:spPr>
          <a:xfrm>
            <a:off x="1479176" y="5405558"/>
            <a:ext cx="480930" cy="400541"/>
          </a:xfrm>
          <a:prstGeom prst="halfFrame">
            <a:avLst>
              <a:gd name="adj1" fmla="val 23821"/>
              <a:gd name="adj2" fmla="val 23821"/>
            </a:avLst>
          </a:prstGeom>
          <a:solidFill>
            <a:schemeClr val="accent4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半闭框 107">
            <a:extLst>
              <a:ext uri="{FF2B5EF4-FFF2-40B4-BE49-F238E27FC236}">
                <a16:creationId xmlns:a16="http://schemas.microsoft.com/office/drawing/2014/main" id="{69169073-3015-2F4C-BF67-7AF6487BC58F}"/>
              </a:ext>
            </a:extLst>
          </p:cNvPr>
          <p:cNvSpPr/>
          <p:nvPr/>
        </p:nvSpPr>
        <p:spPr>
          <a:xfrm rot="10800000">
            <a:off x="10348434" y="6305847"/>
            <a:ext cx="480930" cy="400540"/>
          </a:xfrm>
          <a:prstGeom prst="halfFrame">
            <a:avLst>
              <a:gd name="adj1" fmla="val 23821"/>
              <a:gd name="adj2" fmla="val 23821"/>
            </a:avLst>
          </a:prstGeom>
          <a:solidFill>
            <a:schemeClr val="accent4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31">
            <a:extLst>
              <a:ext uri="{FF2B5EF4-FFF2-40B4-BE49-F238E27FC236}">
                <a16:creationId xmlns:a16="http://schemas.microsoft.com/office/drawing/2014/main" id="{8312CC21-B325-F744-B96D-8CC276C06B17}"/>
              </a:ext>
            </a:extLst>
          </p:cNvPr>
          <p:cNvSpPr txBox="1"/>
          <p:nvPr/>
        </p:nvSpPr>
        <p:spPr>
          <a:xfrm>
            <a:off x="1649506" y="5585011"/>
            <a:ext cx="906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Kubernetes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On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windows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混合集群控制节点为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Linux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，工作同时支持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Windows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节点与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Linux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节点。做到了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Windows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container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与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Linux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container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统一编排、调度。可以按实际需求添加不同的负载节点。无缝支持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Net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Core</a:t>
            </a: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应用。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1CC17-434F-D742-B9A2-566E2173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1110296"/>
            <a:ext cx="9374659" cy="41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3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4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6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807365" y="802955"/>
            <a:ext cx="6318649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3600">
                <a:solidFill>
                  <a:srgbClr val="000000"/>
                </a:solidFill>
              </a:rPr>
              <a:t>Demo</a:t>
            </a:r>
            <a:endParaRPr lang="en-US" sz="36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4A213-466F-6B4E-B56C-4920A96730AF}"/>
              </a:ext>
            </a:extLst>
          </p:cNvPr>
          <p:cNvSpPr txBox="1"/>
          <p:nvPr/>
        </p:nvSpPr>
        <p:spPr>
          <a:xfrm>
            <a:off x="862784" y="1890268"/>
            <a:ext cx="465052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K8s 1.18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ASP.NET Framework 4.7.2 MVC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ASP.NET Core</a:t>
            </a:r>
            <a:r>
              <a:rPr lang="en-US" altLang="zh-CN" sz="2000" dirty="0">
                <a:solidFill>
                  <a:srgbClr val="000000"/>
                </a:solidFill>
              </a:rPr>
              <a:t> 3.1 Web API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CoreDNS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1 Master + 1 Windows node +1 Linux Node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Flannel host-</a:t>
            </a:r>
            <a:r>
              <a:rPr lang="en-US" altLang="zh-CN" sz="2000" dirty="0" err="1">
                <a:solidFill>
                  <a:srgbClr val="000000"/>
                </a:solidFill>
              </a:rPr>
              <a:t>gw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3" name="Oval 18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FE48AC-6C06-A040-8CA0-2990EBE2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91" y="210817"/>
            <a:ext cx="3134945" cy="2429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13598A-94F4-6A4D-A7C6-2E7D73BAC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813" y="3539030"/>
            <a:ext cx="1807158" cy="1486386"/>
          </a:xfrm>
          <a:prstGeom prst="rect">
            <a:avLst/>
          </a:prstGeom>
        </p:spPr>
      </p:pic>
      <p:sp>
        <p:nvSpPr>
          <p:cNvPr id="44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4050D-FE65-6445-A5EA-3357C4149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568" y="5111361"/>
            <a:ext cx="2432116" cy="145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F1D8AD-F709-44C6-A71D-6454D8284B6C}"/>
              </a:ext>
            </a:extLst>
          </p:cNvPr>
          <p:cNvSpPr/>
          <p:nvPr/>
        </p:nvSpPr>
        <p:spPr>
          <a:xfrm>
            <a:off x="803807" y="5887717"/>
            <a:ext cx="6018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https://github.com/wawa0210/kubecon-windows-demo-2020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0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About Schedule</a:t>
            </a:r>
            <a:endParaRPr lang="zh-CN" altLang="en-US" sz="2800" dirty="0">
              <a:solidFill>
                <a:schemeClr val="bg1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EB54AB-D605-7741-92C4-1F4C8201AD28}"/>
              </a:ext>
            </a:extLst>
          </p:cNvPr>
          <p:cNvGrpSpPr/>
          <p:nvPr/>
        </p:nvGrpSpPr>
        <p:grpSpPr>
          <a:xfrm>
            <a:off x="7593696" y="1190433"/>
            <a:ext cx="3188910" cy="4871431"/>
            <a:chOff x="7244689" y="1281175"/>
            <a:chExt cx="3188910" cy="48714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FE9332-B0C7-D443-9A88-661C3DE50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4689" y="1281175"/>
              <a:ext cx="3188910" cy="20391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8ADFFD-C7B5-0B4D-9599-D744BC8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4689" y="3304594"/>
              <a:ext cx="3188910" cy="284801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E8EF9A8-A5D4-B948-96C2-E708E3F7E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87" y="1338761"/>
            <a:ext cx="3507703" cy="4180477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FBC4261-CF9E-9641-8BB0-5257DB0EC26C}"/>
              </a:ext>
            </a:extLst>
          </p:cNvPr>
          <p:cNvSpPr/>
          <p:nvPr/>
        </p:nvSpPr>
        <p:spPr>
          <a:xfrm>
            <a:off x="3767827" y="3213852"/>
            <a:ext cx="3612054" cy="725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5FFC2-59F1-AA4D-AA20-88A1CAC03855}"/>
              </a:ext>
            </a:extLst>
          </p:cNvPr>
          <p:cNvSpPr txBox="1"/>
          <p:nvPr/>
        </p:nvSpPr>
        <p:spPr>
          <a:xfrm>
            <a:off x="3767827" y="3846672"/>
            <a:ext cx="3165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 </a:t>
            </a:r>
            <a:r>
              <a:rPr lang="en-US" altLang="zh-CN" dirty="0"/>
              <a:t>RuntimeClass</a:t>
            </a:r>
            <a:r>
              <a:rPr lang="zh-CN" altLang="en-US" dirty="0"/>
              <a:t> 可以更好的实现调度规则与应用部署的解耦，实现各种调度策略的搭配、组合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5045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Monitor</a:t>
            </a:r>
            <a:endParaRPr lang="zh-CN" altLang="en-US" sz="2800" dirty="0">
              <a:solidFill>
                <a:schemeClr val="bg1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BD7C224-35AB-5648-9B05-C94A92FC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8" y="1217014"/>
            <a:ext cx="10030479" cy="55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8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3789EA-BC12-8E44-A160-1DFEC226B4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4793" r="-1" b="16577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A7446E-8B3C-CE4C-8833-90CC6BDEA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2" r="-1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监控</a:t>
            </a:r>
            <a:r>
              <a:rPr lang="en-US" altLang="zh-CN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节点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9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Legacy .NET Apps Support Matrix</a:t>
            </a:r>
            <a:endParaRPr lang="zh-CN" altLang="en-US" sz="2800" dirty="0">
              <a:solidFill>
                <a:schemeClr val="bg1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39" name="矩形: 圆角 61">
            <a:extLst>
              <a:ext uri="{FF2B5EF4-FFF2-40B4-BE49-F238E27FC236}">
                <a16:creationId xmlns:a16="http://schemas.microsoft.com/office/drawing/2014/main" id="{378B5155-D76B-A142-9B8E-54E95D65AA02}"/>
              </a:ext>
            </a:extLst>
          </p:cNvPr>
          <p:cNvSpPr/>
          <p:nvPr/>
        </p:nvSpPr>
        <p:spPr>
          <a:xfrm>
            <a:off x="8270945" y="2103359"/>
            <a:ext cx="2393879" cy="880213"/>
          </a:xfrm>
          <a:prstGeom prst="roundRect">
            <a:avLst/>
          </a:prstGeom>
          <a:solidFill>
            <a:srgbClr val="3399FF">
              <a:alpha val="61000"/>
            </a:srgbClr>
          </a:solidFill>
          <a:ln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: 圆角 144">
            <a:extLst>
              <a:ext uri="{FF2B5EF4-FFF2-40B4-BE49-F238E27FC236}">
                <a16:creationId xmlns:a16="http://schemas.microsoft.com/office/drawing/2014/main" id="{DF5A73DF-CBE6-7749-B564-772794517ACA}"/>
              </a:ext>
            </a:extLst>
          </p:cNvPr>
          <p:cNvSpPr/>
          <p:nvPr/>
        </p:nvSpPr>
        <p:spPr>
          <a:xfrm>
            <a:off x="9706807" y="2249107"/>
            <a:ext cx="632879" cy="2082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推荐</a:t>
            </a:r>
          </a:p>
        </p:txBody>
      </p:sp>
      <p:sp>
        <p:nvSpPr>
          <p:cNvPr id="41" name="矩形: 圆角 31">
            <a:extLst>
              <a:ext uri="{FF2B5EF4-FFF2-40B4-BE49-F238E27FC236}">
                <a16:creationId xmlns:a16="http://schemas.microsoft.com/office/drawing/2014/main" id="{A84497C0-4369-CC46-9C48-299F552C3C3D}"/>
              </a:ext>
            </a:extLst>
          </p:cNvPr>
          <p:cNvSpPr/>
          <p:nvPr/>
        </p:nvSpPr>
        <p:spPr>
          <a:xfrm>
            <a:off x="1618422" y="1623438"/>
            <a:ext cx="2103687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ASP.NET MVC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矩形: 圆角 107">
            <a:extLst>
              <a:ext uri="{FF2B5EF4-FFF2-40B4-BE49-F238E27FC236}">
                <a16:creationId xmlns:a16="http://schemas.microsoft.com/office/drawing/2014/main" id="{3FD18261-2443-A44C-A61A-4F8F73878CA8}"/>
              </a:ext>
            </a:extLst>
          </p:cNvPr>
          <p:cNvSpPr/>
          <p:nvPr/>
        </p:nvSpPr>
        <p:spPr>
          <a:xfrm>
            <a:off x="1618422" y="2475198"/>
            <a:ext cx="210928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ASP.NET Web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API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矩形: 圆角 118">
            <a:extLst>
              <a:ext uri="{FF2B5EF4-FFF2-40B4-BE49-F238E27FC236}">
                <a16:creationId xmlns:a16="http://schemas.microsoft.com/office/drawing/2014/main" id="{4F634B05-8A93-5248-AA8C-4292763D9BE6}"/>
              </a:ext>
            </a:extLst>
          </p:cNvPr>
          <p:cNvSpPr/>
          <p:nvPr/>
        </p:nvSpPr>
        <p:spPr>
          <a:xfrm>
            <a:off x="1618422" y="3326958"/>
            <a:ext cx="2103687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Console Program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4" name="矩形: 圆角 119">
            <a:extLst>
              <a:ext uri="{FF2B5EF4-FFF2-40B4-BE49-F238E27FC236}">
                <a16:creationId xmlns:a16="http://schemas.microsoft.com/office/drawing/2014/main" id="{4DBB99F7-7155-3046-88E6-8A484BD6A919}"/>
              </a:ext>
            </a:extLst>
          </p:cNvPr>
          <p:cNvSpPr/>
          <p:nvPr/>
        </p:nvSpPr>
        <p:spPr>
          <a:xfrm>
            <a:off x="1618422" y="4178718"/>
            <a:ext cx="2103687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WCF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矩形: 圆角 120">
            <a:extLst>
              <a:ext uri="{FF2B5EF4-FFF2-40B4-BE49-F238E27FC236}">
                <a16:creationId xmlns:a16="http://schemas.microsoft.com/office/drawing/2014/main" id="{77A908C9-FAED-024D-A0FA-567CB69A2717}"/>
              </a:ext>
            </a:extLst>
          </p:cNvPr>
          <p:cNvSpPr/>
          <p:nvPr/>
        </p:nvSpPr>
        <p:spPr>
          <a:xfrm>
            <a:off x="1618422" y="4987640"/>
            <a:ext cx="2103687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STATIC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WEB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右中括号 32">
            <a:extLst>
              <a:ext uri="{FF2B5EF4-FFF2-40B4-BE49-F238E27FC236}">
                <a16:creationId xmlns:a16="http://schemas.microsoft.com/office/drawing/2014/main" id="{C083173C-381B-214E-AECE-7801E6B2CBC6}"/>
              </a:ext>
            </a:extLst>
          </p:cNvPr>
          <p:cNvSpPr/>
          <p:nvPr/>
        </p:nvSpPr>
        <p:spPr>
          <a:xfrm>
            <a:off x="3846863" y="1878851"/>
            <a:ext cx="254072" cy="3404424"/>
          </a:xfrm>
          <a:prstGeom prst="rightBracket">
            <a:avLst/>
          </a:prstGeom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13C0703B-207F-FA43-B3B7-C46E0B100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43" y="2928535"/>
            <a:ext cx="1780816" cy="14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39">
            <a:extLst>
              <a:ext uri="{FF2B5EF4-FFF2-40B4-BE49-F238E27FC236}">
                <a16:creationId xmlns:a16="http://schemas.microsoft.com/office/drawing/2014/main" id="{F044B519-4B66-2046-925F-31B103C90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7" y="1299280"/>
            <a:ext cx="372727" cy="372727"/>
          </a:xfrm>
          <a:prstGeom prst="rect">
            <a:avLst/>
          </a:prstGeom>
        </p:spPr>
      </p:pic>
      <p:sp>
        <p:nvSpPr>
          <p:cNvPr id="49" name="文本框 41">
            <a:extLst>
              <a:ext uri="{FF2B5EF4-FFF2-40B4-BE49-F238E27FC236}">
                <a16:creationId xmlns:a16="http://schemas.microsoft.com/office/drawing/2014/main" id="{9AD25436-F557-BB42-8715-7453F6991BFE}"/>
              </a:ext>
            </a:extLst>
          </p:cNvPr>
          <p:cNvSpPr txBox="1"/>
          <p:nvPr/>
        </p:nvSpPr>
        <p:spPr>
          <a:xfrm>
            <a:off x="8469331" y="1709574"/>
            <a:ext cx="130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Server 2016</a:t>
            </a:r>
            <a:endParaRPr lang="zh-CN" altLang="en-US" sz="1600" dirty="0"/>
          </a:p>
        </p:txBody>
      </p:sp>
      <p:pic>
        <p:nvPicPr>
          <p:cNvPr id="50" name="图片 124">
            <a:extLst>
              <a:ext uri="{FF2B5EF4-FFF2-40B4-BE49-F238E27FC236}">
                <a16:creationId xmlns:a16="http://schemas.microsoft.com/office/drawing/2014/main" id="{431E7C17-9CEE-7749-94D4-8DAD9AA9A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04" y="2154152"/>
            <a:ext cx="372727" cy="372727"/>
          </a:xfrm>
          <a:prstGeom prst="rect">
            <a:avLst/>
          </a:prstGeom>
        </p:spPr>
      </p:pic>
      <p:sp>
        <p:nvSpPr>
          <p:cNvPr id="51" name="文本框 125">
            <a:extLst>
              <a:ext uri="{FF2B5EF4-FFF2-40B4-BE49-F238E27FC236}">
                <a16:creationId xmlns:a16="http://schemas.microsoft.com/office/drawing/2014/main" id="{AB7B88B1-E819-BF4E-9482-5093C9AA8CFA}"/>
              </a:ext>
            </a:extLst>
          </p:cNvPr>
          <p:cNvSpPr txBox="1"/>
          <p:nvPr/>
        </p:nvSpPr>
        <p:spPr>
          <a:xfrm>
            <a:off x="8480758" y="2564446"/>
            <a:ext cx="130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Server 2019</a:t>
            </a:r>
            <a:endParaRPr lang="zh-CN" altLang="en-US" sz="1600" dirty="0"/>
          </a:p>
        </p:txBody>
      </p:sp>
      <p:pic>
        <p:nvPicPr>
          <p:cNvPr id="52" name="图片 126">
            <a:extLst>
              <a:ext uri="{FF2B5EF4-FFF2-40B4-BE49-F238E27FC236}">
                <a16:creationId xmlns:a16="http://schemas.microsoft.com/office/drawing/2014/main" id="{A7ECB298-AAFB-DA4F-885A-6374E6300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04" y="3059322"/>
            <a:ext cx="372727" cy="372727"/>
          </a:xfrm>
          <a:prstGeom prst="rect">
            <a:avLst/>
          </a:prstGeom>
        </p:spPr>
      </p:pic>
      <p:sp>
        <p:nvSpPr>
          <p:cNvPr id="53" name="文本框 127">
            <a:extLst>
              <a:ext uri="{FF2B5EF4-FFF2-40B4-BE49-F238E27FC236}">
                <a16:creationId xmlns:a16="http://schemas.microsoft.com/office/drawing/2014/main" id="{03C039A9-6DCF-C547-937E-D2488E61C0E7}"/>
              </a:ext>
            </a:extLst>
          </p:cNvPr>
          <p:cNvSpPr txBox="1"/>
          <p:nvPr/>
        </p:nvSpPr>
        <p:spPr>
          <a:xfrm>
            <a:off x="8480758" y="3469616"/>
            <a:ext cx="130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Server 1903</a:t>
            </a:r>
            <a:endParaRPr lang="zh-CN" altLang="en-US" sz="1600" dirty="0"/>
          </a:p>
        </p:txBody>
      </p:sp>
      <p:pic>
        <p:nvPicPr>
          <p:cNvPr id="54" name="图片 128">
            <a:extLst>
              <a:ext uri="{FF2B5EF4-FFF2-40B4-BE49-F238E27FC236}">
                <a16:creationId xmlns:a16="http://schemas.microsoft.com/office/drawing/2014/main" id="{5C3F4A6A-2945-D140-B5EA-C137D8A67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31" y="4025472"/>
            <a:ext cx="372727" cy="372727"/>
          </a:xfrm>
          <a:prstGeom prst="rect">
            <a:avLst/>
          </a:prstGeom>
        </p:spPr>
      </p:pic>
      <p:sp>
        <p:nvSpPr>
          <p:cNvPr id="55" name="文本框 129">
            <a:extLst>
              <a:ext uri="{FF2B5EF4-FFF2-40B4-BE49-F238E27FC236}">
                <a16:creationId xmlns:a16="http://schemas.microsoft.com/office/drawing/2014/main" id="{C080CAF7-1D26-C647-9D10-A3641AF55B79}"/>
              </a:ext>
            </a:extLst>
          </p:cNvPr>
          <p:cNvSpPr txBox="1"/>
          <p:nvPr/>
        </p:nvSpPr>
        <p:spPr>
          <a:xfrm>
            <a:off x="8496085" y="4435766"/>
            <a:ext cx="130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Server 1909</a:t>
            </a:r>
            <a:endParaRPr lang="zh-CN" altLang="en-US" sz="1600" dirty="0"/>
          </a:p>
        </p:txBody>
      </p:sp>
      <p:cxnSp>
        <p:nvCxnSpPr>
          <p:cNvPr id="56" name="直接箭头连接符 43">
            <a:extLst>
              <a:ext uri="{FF2B5EF4-FFF2-40B4-BE49-F238E27FC236}">
                <a16:creationId xmlns:a16="http://schemas.microsoft.com/office/drawing/2014/main" id="{F7860852-EF2A-AC43-B3F7-92FF1BCEF42D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6733759" y="1878851"/>
            <a:ext cx="1735572" cy="179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47">
            <a:extLst>
              <a:ext uri="{FF2B5EF4-FFF2-40B4-BE49-F238E27FC236}">
                <a16:creationId xmlns:a16="http://schemas.microsoft.com/office/drawing/2014/main" id="{7E840729-0A7D-3942-9E67-C4827D259DE0}"/>
              </a:ext>
            </a:extLst>
          </p:cNvPr>
          <p:cNvCxnSpPr>
            <a:stCxn id="47" idx="3"/>
            <a:endCxn id="51" idx="1"/>
          </p:cNvCxnSpPr>
          <p:nvPr/>
        </p:nvCxnSpPr>
        <p:spPr>
          <a:xfrm flipV="1">
            <a:off x="6733759" y="2733723"/>
            <a:ext cx="1746999" cy="93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49">
            <a:extLst>
              <a:ext uri="{FF2B5EF4-FFF2-40B4-BE49-F238E27FC236}">
                <a16:creationId xmlns:a16="http://schemas.microsoft.com/office/drawing/2014/main" id="{02306D1F-F16A-B74F-8A5A-E6A974B816F9}"/>
              </a:ext>
            </a:extLst>
          </p:cNvPr>
          <p:cNvCxnSpPr>
            <a:stCxn id="47" idx="3"/>
            <a:endCxn id="53" idx="1"/>
          </p:cNvCxnSpPr>
          <p:nvPr/>
        </p:nvCxnSpPr>
        <p:spPr>
          <a:xfrm flipV="1">
            <a:off x="6733759" y="3638893"/>
            <a:ext cx="1746999" cy="3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1">
            <a:extLst>
              <a:ext uri="{FF2B5EF4-FFF2-40B4-BE49-F238E27FC236}">
                <a16:creationId xmlns:a16="http://schemas.microsoft.com/office/drawing/2014/main" id="{CCDD8B1C-FA20-3944-B365-12D3ADF28CD2}"/>
              </a:ext>
            </a:extLst>
          </p:cNvPr>
          <p:cNvCxnSpPr>
            <a:stCxn id="47" idx="3"/>
            <a:endCxn id="55" idx="1"/>
          </p:cNvCxnSpPr>
          <p:nvPr/>
        </p:nvCxnSpPr>
        <p:spPr>
          <a:xfrm>
            <a:off x="6733759" y="3669355"/>
            <a:ext cx="1762326" cy="93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30">
            <a:extLst>
              <a:ext uri="{FF2B5EF4-FFF2-40B4-BE49-F238E27FC236}">
                <a16:creationId xmlns:a16="http://schemas.microsoft.com/office/drawing/2014/main" id="{03DE40CE-3677-ED43-BEB4-51A2E81A7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31" y="4947884"/>
            <a:ext cx="372727" cy="372727"/>
          </a:xfrm>
          <a:prstGeom prst="rect">
            <a:avLst/>
          </a:prstGeom>
        </p:spPr>
      </p:pic>
      <p:sp>
        <p:nvSpPr>
          <p:cNvPr id="61" name="文本框 131">
            <a:extLst>
              <a:ext uri="{FF2B5EF4-FFF2-40B4-BE49-F238E27FC236}">
                <a16:creationId xmlns:a16="http://schemas.microsoft.com/office/drawing/2014/main" id="{C849B03E-55AF-F54A-8900-28EAA2A88EA9}"/>
              </a:ext>
            </a:extLst>
          </p:cNvPr>
          <p:cNvSpPr txBox="1"/>
          <p:nvPr/>
        </p:nvSpPr>
        <p:spPr>
          <a:xfrm>
            <a:off x="8496085" y="5358178"/>
            <a:ext cx="130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Server 2004</a:t>
            </a:r>
            <a:endParaRPr lang="zh-CN" altLang="en-US" sz="1600" dirty="0"/>
          </a:p>
        </p:txBody>
      </p:sp>
      <p:cxnSp>
        <p:nvCxnSpPr>
          <p:cNvPr id="62" name="直接箭头连接符 53">
            <a:extLst>
              <a:ext uri="{FF2B5EF4-FFF2-40B4-BE49-F238E27FC236}">
                <a16:creationId xmlns:a16="http://schemas.microsoft.com/office/drawing/2014/main" id="{7761F190-0CE9-2B43-975E-28FE0988CFE6}"/>
              </a:ext>
            </a:extLst>
          </p:cNvPr>
          <p:cNvCxnSpPr>
            <a:stCxn id="47" idx="3"/>
            <a:endCxn id="61" idx="1"/>
          </p:cNvCxnSpPr>
          <p:nvPr/>
        </p:nvCxnSpPr>
        <p:spPr>
          <a:xfrm>
            <a:off x="6733759" y="3669355"/>
            <a:ext cx="1762326" cy="185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0">
            <a:extLst>
              <a:ext uri="{FF2B5EF4-FFF2-40B4-BE49-F238E27FC236}">
                <a16:creationId xmlns:a16="http://schemas.microsoft.com/office/drawing/2014/main" id="{3C7087AB-500A-1A4B-B276-CC33B4E711F4}"/>
              </a:ext>
            </a:extLst>
          </p:cNvPr>
          <p:cNvSpPr/>
          <p:nvPr/>
        </p:nvSpPr>
        <p:spPr>
          <a:xfrm>
            <a:off x="9712748" y="1574392"/>
            <a:ext cx="682770" cy="270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LTSC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4" name="矩形: 圆角 139">
            <a:extLst>
              <a:ext uri="{FF2B5EF4-FFF2-40B4-BE49-F238E27FC236}">
                <a16:creationId xmlns:a16="http://schemas.microsoft.com/office/drawing/2014/main" id="{EFE3592B-F931-814B-BCC6-6244C9DE1303}"/>
              </a:ext>
            </a:extLst>
          </p:cNvPr>
          <p:cNvSpPr/>
          <p:nvPr/>
        </p:nvSpPr>
        <p:spPr>
          <a:xfrm>
            <a:off x="9706807" y="4370706"/>
            <a:ext cx="682770" cy="26967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SAC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5" name="矩形: 圆角 140">
            <a:extLst>
              <a:ext uri="{FF2B5EF4-FFF2-40B4-BE49-F238E27FC236}">
                <a16:creationId xmlns:a16="http://schemas.microsoft.com/office/drawing/2014/main" id="{A0FCE731-FE69-B643-BE1A-E573260D8737}"/>
              </a:ext>
            </a:extLst>
          </p:cNvPr>
          <p:cNvSpPr/>
          <p:nvPr/>
        </p:nvSpPr>
        <p:spPr>
          <a:xfrm>
            <a:off x="9719745" y="3454877"/>
            <a:ext cx="682770" cy="27334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SAC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6" name="矩形: 圆角 141">
            <a:extLst>
              <a:ext uri="{FF2B5EF4-FFF2-40B4-BE49-F238E27FC236}">
                <a16:creationId xmlns:a16="http://schemas.microsoft.com/office/drawing/2014/main" id="{545A9865-8992-1942-A09A-9072C7E1E02D}"/>
              </a:ext>
            </a:extLst>
          </p:cNvPr>
          <p:cNvSpPr/>
          <p:nvPr/>
        </p:nvSpPr>
        <p:spPr>
          <a:xfrm>
            <a:off x="9706807" y="5286055"/>
            <a:ext cx="682770" cy="2317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SAC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7" name="矩形: 圆角 142">
            <a:extLst>
              <a:ext uri="{FF2B5EF4-FFF2-40B4-BE49-F238E27FC236}">
                <a16:creationId xmlns:a16="http://schemas.microsoft.com/office/drawing/2014/main" id="{6929894A-82DD-354A-808E-FA373CB0BDEB}"/>
              </a:ext>
            </a:extLst>
          </p:cNvPr>
          <p:cNvSpPr/>
          <p:nvPr/>
        </p:nvSpPr>
        <p:spPr>
          <a:xfrm>
            <a:off x="9719745" y="2647734"/>
            <a:ext cx="622909" cy="2157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LTSC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8" name="矩形: 圆角 145">
            <a:extLst>
              <a:ext uri="{FF2B5EF4-FFF2-40B4-BE49-F238E27FC236}">
                <a16:creationId xmlns:a16="http://schemas.microsoft.com/office/drawing/2014/main" id="{0412EFDD-2257-1242-A811-54B021A6E74F}"/>
              </a:ext>
            </a:extLst>
          </p:cNvPr>
          <p:cNvSpPr/>
          <p:nvPr/>
        </p:nvSpPr>
        <p:spPr>
          <a:xfrm>
            <a:off x="1713737" y="5771505"/>
            <a:ext cx="719693" cy="332017"/>
          </a:xfrm>
          <a:prstGeom prst="round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WPF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9" name="矩形: 圆角 146">
            <a:extLst>
              <a:ext uri="{FF2B5EF4-FFF2-40B4-BE49-F238E27FC236}">
                <a16:creationId xmlns:a16="http://schemas.microsoft.com/office/drawing/2014/main" id="{C1050247-9F9D-E04B-B245-D8A138788A4A}"/>
              </a:ext>
            </a:extLst>
          </p:cNvPr>
          <p:cNvSpPr/>
          <p:nvPr/>
        </p:nvSpPr>
        <p:spPr>
          <a:xfrm>
            <a:off x="2544934" y="5762719"/>
            <a:ext cx="1697418" cy="340803"/>
          </a:xfrm>
          <a:prstGeom prst="round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Windows Form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0" name="矩形: 圆角 148">
            <a:extLst>
              <a:ext uri="{FF2B5EF4-FFF2-40B4-BE49-F238E27FC236}">
                <a16:creationId xmlns:a16="http://schemas.microsoft.com/office/drawing/2014/main" id="{66167714-E22D-3D4E-BA83-ED56B3E13E65}"/>
              </a:ext>
            </a:extLst>
          </p:cNvPr>
          <p:cNvSpPr/>
          <p:nvPr/>
        </p:nvSpPr>
        <p:spPr>
          <a:xfrm>
            <a:off x="3846863" y="3530474"/>
            <a:ext cx="1071062" cy="21236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/>
                </a:solidFill>
              </a:rPr>
              <a:t>.Net</a:t>
            </a:r>
            <a:r>
              <a:rPr lang="en-US" altLang="zh-CN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</a:rPr>
              <a:t>Fx</a:t>
            </a:r>
            <a:r>
              <a:rPr lang="en-US" altLang="zh-CN" sz="1100" dirty="0">
                <a:solidFill>
                  <a:schemeClr val="tx1"/>
                </a:solidFill>
              </a:rPr>
              <a:t> 4.6.2 + 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矩形: 圆角 121">
            <a:extLst>
              <a:ext uri="{FF2B5EF4-FFF2-40B4-BE49-F238E27FC236}">
                <a16:creationId xmlns:a16="http://schemas.microsoft.com/office/drawing/2014/main" id="{3F50FD93-9AD7-8743-8E2F-BA98706A7240}"/>
              </a:ext>
            </a:extLst>
          </p:cNvPr>
          <p:cNvSpPr/>
          <p:nvPr/>
        </p:nvSpPr>
        <p:spPr>
          <a:xfrm>
            <a:off x="1618422" y="5554470"/>
            <a:ext cx="2767076" cy="790219"/>
          </a:xfrm>
          <a:prstGeom prst="round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2" name="矩形: 圆角 60">
            <a:extLst>
              <a:ext uri="{FF2B5EF4-FFF2-40B4-BE49-F238E27FC236}">
                <a16:creationId xmlns:a16="http://schemas.microsoft.com/office/drawing/2014/main" id="{95FCB805-7449-0344-88F3-9C30E24898D5}"/>
              </a:ext>
            </a:extLst>
          </p:cNvPr>
          <p:cNvSpPr/>
          <p:nvPr/>
        </p:nvSpPr>
        <p:spPr>
          <a:xfrm>
            <a:off x="3644577" y="6193622"/>
            <a:ext cx="737817" cy="21236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不支持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9A01930-5203-414A-896C-4D83A8055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162" y="2936863"/>
            <a:ext cx="327959" cy="3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8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we are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7E804-1920-0541-908F-F70A01ED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05" y="2480241"/>
            <a:ext cx="908673" cy="919892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99689A-0288-EA48-B414-2903111E8B21}"/>
              </a:ext>
            </a:extLst>
          </p:cNvPr>
          <p:cNvSpPr txBox="1"/>
          <p:nvPr/>
        </p:nvSpPr>
        <p:spPr>
          <a:xfrm>
            <a:off x="8145193" y="34578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张潇</a:t>
            </a:r>
            <a:endParaRPr lang="en-C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82060-CA2E-184C-A860-8337AC861F39}"/>
              </a:ext>
            </a:extLst>
          </p:cNvPr>
          <p:cNvSpPr txBox="1"/>
          <p:nvPr/>
        </p:nvSpPr>
        <p:spPr>
          <a:xfrm>
            <a:off x="7495505" y="4007808"/>
            <a:ext cx="3122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DaoCloud</a:t>
            </a:r>
            <a:r>
              <a:rPr lang="zh-CN" altLang="en-US" sz="1400" dirty="0"/>
              <a:t> 研发工程师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Kubernetes</a:t>
            </a:r>
            <a:r>
              <a:rPr lang="zh-CN" altLang="en-US" sz="1400" dirty="0"/>
              <a:t> 社区成员</a:t>
            </a:r>
            <a:endParaRPr lang="en-US" altLang="zh-CN" sz="1400" dirty="0"/>
          </a:p>
          <a:p>
            <a:endParaRPr lang="en-US" sz="1400" dirty="0"/>
          </a:p>
          <a:p>
            <a:r>
              <a:rPr lang="en-US" altLang="zh-CN" sz="1400" dirty="0"/>
              <a:t>Kubernetes-sigs</a:t>
            </a:r>
            <a:r>
              <a:rPr lang="zh-CN" altLang="en-US" sz="1400" dirty="0"/>
              <a:t> 社区成员</a:t>
            </a:r>
            <a:endParaRPr lang="en-US" altLang="zh-CN" sz="1400" dirty="0"/>
          </a:p>
          <a:p>
            <a:endParaRPr lang="en-US" sz="1400" dirty="0"/>
          </a:p>
          <a:p>
            <a:r>
              <a:rPr lang="zh-CN" altLang="en-US" sz="1400" dirty="0"/>
              <a:t>具有丰富的 </a:t>
            </a:r>
            <a:r>
              <a:rPr lang="en-US" altLang="zh-CN" sz="1400" dirty="0"/>
              <a:t>net</a:t>
            </a:r>
            <a:r>
              <a:rPr lang="zh-CN" altLang="en-US" sz="1400" dirty="0"/>
              <a:t> </a:t>
            </a:r>
            <a:r>
              <a:rPr lang="en-US" altLang="zh-CN" sz="1400" dirty="0"/>
              <a:t>framework</a:t>
            </a:r>
            <a:r>
              <a:rPr lang="zh-CN" altLang="en-US" sz="1400" dirty="0"/>
              <a:t>、</a:t>
            </a:r>
            <a:r>
              <a:rPr lang="en-US" altLang="zh-CN" sz="1400" dirty="0"/>
              <a:t>net</a:t>
            </a:r>
            <a:r>
              <a:rPr lang="zh-CN" altLang="en-US" sz="1400" dirty="0"/>
              <a:t> </a:t>
            </a:r>
            <a:r>
              <a:rPr lang="en-US" altLang="zh-CN" sz="1400" dirty="0"/>
              <a:t>core</a:t>
            </a:r>
            <a:r>
              <a:rPr lang="zh-CN" altLang="en-US" sz="1400" dirty="0"/>
              <a:t> 研发实践经验，目前负责 </a:t>
            </a:r>
            <a:r>
              <a:rPr lang="en-US" altLang="zh-CN" sz="1400" dirty="0"/>
              <a:t>DaoCloud</a:t>
            </a:r>
            <a:r>
              <a:rPr lang="zh-CN" altLang="en-US" sz="1400" dirty="0"/>
              <a:t> 容器云产品的研发工作</a:t>
            </a:r>
            <a:endParaRPr lang="en-C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0DEBA-C7FF-D944-B4AF-F49B55DF27BB}"/>
              </a:ext>
            </a:extLst>
          </p:cNvPr>
          <p:cNvSpPr txBox="1"/>
          <p:nvPr/>
        </p:nvSpPr>
        <p:spPr>
          <a:xfrm>
            <a:off x="-2901244" y="925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59CE704-5514-48A1-8B8E-E2CA7D3B3122}"/>
              </a:ext>
            </a:extLst>
          </p:cNvPr>
          <p:cNvSpPr txBox="1"/>
          <p:nvPr/>
        </p:nvSpPr>
        <p:spPr>
          <a:xfrm>
            <a:off x="2424582" y="4007808"/>
            <a:ext cx="3122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程析智能平台事业部部长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博客园推荐博主</a:t>
            </a:r>
            <a:endParaRPr lang="en-US" altLang="zh-CN" sz="1400" dirty="0"/>
          </a:p>
          <a:p>
            <a:r>
              <a:rPr lang="en-US" altLang="zh-CN" sz="1400" dirty="0" err="1"/>
              <a:t>Jessetalk</a:t>
            </a:r>
            <a:r>
              <a:rPr lang="en-US" altLang="zh-CN" sz="1400" dirty="0"/>
              <a:t> </a:t>
            </a:r>
            <a:r>
              <a:rPr lang="zh-CN" altLang="en-US" sz="1400" dirty="0"/>
              <a:t>公众号作者</a:t>
            </a:r>
            <a:endParaRPr lang="en-US" altLang="zh-CN" sz="1400" dirty="0"/>
          </a:p>
          <a:p>
            <a:endParaRPr lang="en-US" sz="1400" dirty="0"/>
          </a:p>
          <a:p>
            <a:r>
              <a:rPr lang="zh-CN" altLang="en-US" sz="1400" dirty="0"/>
              <a:t>具备多年 </a:t>
            </a:r>
            <a:r>
              <a:rPr lang="en-US" altLang="zh-CN" sz="1400" dirty="0" err="1"/>
              <a:t>.net</a:t>
            </a:r>
            <a:r>
              <a:rPr lang="en-US" altLang="zh-CN" sz="1400" dirty="0"/>
              <a:t> </a:t>
            </a:r>
            <a:r>
              <a:rPr lang="zh-CN" altLang="en-US" sz="1400" dirty="0"/>
              <a:t>平台开发架构设计经验，</a:t>
            </a:r>
            <a:r>
              <a:rPr lang="en-US" altLang="zh-CN" sz="1400" dirty="0"/>
              <a:t>18</a:t>
            </a:r>
            <a:r>
              <a:rPr lang="zh-CN" altLang="en-US" sz="1400" dirty="0"/>
              <a:t>年开始力推</a:t>
            </a:r>
            <a:r>
              <a:rPr lang="en-US" altLang="zh-CN" sz="1400" dirty="0"/>
              <a:t>asp.net core</a:t>
            </a:r>
            <a:r>
              <a:rPr lang="zh-CN" altLang="en-US" sz="1400" dirty="0"/>
              <a:t>应用上</a:t>
            </a:r>
            <a:r>
              <a:rPr lang="en-US" altLang="zh-CN" sz="1400" dirty="0" err="1"/>
              <a:t>kubernetes</a:t>
            </a:r>
            <a:r>
              <a:rPr lang="zh-CN" altLang="en-US" sz="1400" dirty="0"/>
              <a:t>，目前的关注点在工业云</a:t>
            </a:r>
            <a:r>
              <a:rPr lang="en-US" altLang="zh-CN" sz="1400" dirty="0"/>
              <a:t>SaaS</a:t>
            </a:r>
            <a:r>
              <a:rPr lang="zh-CN" altLang="en-US" sz="1400" dirty="0"/>
              <a:t>平台的建议上。 </a:t>
            </a:r>
            <a:endParaRPr lang="en-CN" sz="1400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EA4C853-B9DF-4EBE-BCCD-1D6F8DB5AA6D}"/>
              </a:ext>
            </a:extLst>
          </p:cNvPr>
          <p:cNvSpPr txBox="1"/>
          <p:nvPr/>
        </p:nvSpPr>
        <p:spPr>
          <a:xfrm>
            <a:off x="2706628" y="350391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刘腾飞</a:t>
            </a:r>
            <a:endParaRPr lang="en-CN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8A2647-6482-4D2E-9F39-06D5E2EB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69" y="2486383"/>
            <a:ext cx="908673" cy="9714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Todo</a:t>
            </a:r>
            <a:endParaRPr lang="zh-CN" altLang="en-US" sz="2800" dirty="0">
              <a:solidFill>
                <a:schemeClr val="bg1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6" name="图片 33">
            <a:extLst>
              <a:ext uri="{FF2B5EF4-FFF2-40B4-BE49-F238E27FC236}">
                <a16:creationId xmlns:a16="http://schemas.microsoft.com/office/drawing/2014/main" id="{DAADCC42-29D3-AD48-94C9-2BD5F860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3" y="2024456"/>
            <a:ext cx="3549554" cy="3549554"/>
          </a:xfrm>
          <a:prstGeom prst="rect">
            <a:avLst/>
          </a:prstGeom>
        </p:spPr>
      </p:pic>
      <p:cxnSp>
        <p:nvCxnSpPr>
          <p:cNvPr id="7" name="直接连接符 135">
            <a:extLst>
              <a:ext uri="{FF2B5EF4-FFF2-40B4-BE49-F238E27FC236}">
                <a16:creationId xmlns:a16="http://schemas.microsoft.com/office/drawing/2014/main" id="{99794BB5-AA79-B14F-A6C5-C34B97742398}"/>
              </a:ext>
            </a:extLst>
          </p:cNvPr>
          <p:cNvCxnSpPr>
            <a:cxnSpLocks/>
          </p:cNvCxnSpPr>
          <p:nvPr/>
        </p:nvCxnSpPr>
        <p:spPr>
          <a:xfrm>
            <a:off x="5246839" y="2783439"/>
            <a:ext cx="4680000" cy="0"/>
          </a:xfrm>
          <a:prstGeom prst="line">
            <a:avLst/>
          </a:prstGeom>
          <a:solidFill>
            <a:schemeClr val="tx1">
              <a:alpha val="21000"/>
            </a:schemeClr>
          </a:solidFill>
          <a:ln w="25400" cmpd="sng">
            <a:solidFill>
              <a:schemeClr val="tx1">
                <a:lumMod val="50000"/>
                <a:lumOff val="50000"/>
                <a:alpha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矩形 118">
            <a:extLst>
              <a:ext uri="{FF2B5EF4-FFF2-40B4-BE49-F238E27FC236}">
                <a16:creationId xmlns:a16="http://schemas.microsoft.com/office/drawing/2014/main" id="{C9D8A07C-67FC-F54F-8FEB-355C9D7089DB}"/>
              </a:ext>
            </a:extLst>
          </p:cNvPr>
          <p:cNvSpPr/>
          <p:nvPr/>
        </p:nvSpPr>
        <p:spPr>
          <a:xfrm>
            <a:off x="5138839" y="19431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/>
                <a:ea typeface="微软雅黑"/>
              </a:rPr>
              <a:t>镜像尺寸</a:t>
            </a:r>
            <a:endParaRPr lang="zh-CN" altLang="en-US" dirty="0"/>
          </a:p>
        </p:txBody>
      </p:sp>
      <p:sp>
        <p:nvSpPr>
          <p:cNvPr id="9" name="矩形 119">
            <a:extLst>
              <a:ext uri="{FF2B5EF4-FFF2-40B4-BE49-F238E27FC236}">
                <a16:creationId xmlns:a16="http://schemas.microsoft.com/office/drawing/2014/main" id="{38F0457E-613D-3F41-B52E-F1791E1AF8B7}"/>
              </a:ext>
            </a:extLst>
          </p:cNvPr>
          <p:cNvSpPr/>
          <p:nvPr/>
        </p:nvSpPr>
        <p:spPr>
          <a:xfrm>
            <a:off x="5138839" y="32056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/>
                <a:ea typeface="微软雅黑"/>
              </a:rPr>
              <a:t>活动目录</a:t>
            </a:r>
            <a:endParaRPr lang="zh-CN" altLang="en-US" dirty="0"/>
          </a:p>
        </p:txBody>
      </p:sp>
      <p:cxnSp>
        <p:nvCxnSpPr>
          <p:cNvPr id="10" name="直接连接符 135">
            <a:extLst>
              <a:ext uri="{FF2B5EF4-FFF2-40B4-BE49-F238E27FC236}">
                <a16:creationId xmlns:a16="http://schemas.microsoft.com/office/drawing/2014/main" id="{1BC08966-2291-8244-BBAA-061CEF63EB0A}"/>
              </a:ext>
            </a:extLst>
          </p:cNvPr>
          <p:cNvCxnSpPr>
            <a:cxnSpLocks/>
          </p:cNvCxnSpPr>
          <p:nvPr/>
        </p:nvCxnSpPr>
        <p:spPr>
          <a:xfrm>
            <a:off x="5246839" y="4127860"/>
            <a:ext cx="4680000" cy="0"/>
          </a:xfrm>
          <a:prstGeom prst="line">
            <a:avLst/>
          </a:prstGeom>
          <a:solidFill>
            <a:schemeClr val="tx1">
              <a:alpha val="21000"/>
            </a:schemeClr>
          </a:solidFill>
          <a:ln w="25400" cmpd="sng">
            <a:solidFill>
              <a:schemeClr val="tx2">
                <a:alpha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4">
            <a:extLst>
              <a:ext uri="{FF2B5EF4-FFF2-40B4-BE49-F238E27FC236}">
                <a16:creationId xmlns:a16="http://schemas.microsoft.com/office/drawing/2014/main" id="{DE1A634A-9468-064F-9CD9-CDE54D9014AE}"/>
              </a:ext>
            </a:extLst>
          </p:cNvPr>
          <p:cNvSpPr/>
          <p:nvPr/>
        </p:nvSpPr>
        <p:spPr>
          <a:xfrm>
            <a:off x="6246835" y="1567249"/>
            <a:ext cx="4381650" cy="1023551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目前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Windows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container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 尺寸还是较为臃肿，虽然 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2019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 有所瘦身，仍需要继续努力减肥。可以结合健康检查增加业务的连续性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(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热启动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)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2" name="矩形 124">
            <a:extLst>
              <a:ext uri="{FF2B5EF4-FFF2-40B4-BE49-F238E27FC236}">
                <a16:creationId xmlns:a16="http://schemas.microsoft.com/office/drawing/2014/main" id="{CF56E790-820D-8A45-BF4D-EB550C350E7D}"/>
              </a:ext>
            </a:extLst>
          </p:cNvPr>
          <p:cNvSpPr/>
          <p:nvPr/>
        </p:nvSpPr>
        <p:spPr>
          <a:xfrm>
            <a:off x="5138839" y="47710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/>
                <a:ea typeface="微软雅黑"/>
              </a:rPr>
              <a:t>多样存储</a:t>
            </a:r>
            <a:endParaRPr lang="zh-CN" alt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5E70CD6-92AF-284B-9E97-753B54EDE19C}"/>
              </a:ext>
            </a:extLst>
          </p:cNvPr>
          <p:cNvSpPr/>
          <p:nvPr/>
        </p:nvSpPr>
        <p:spPr>
          <a:xfrm>
            <a:off x="6319989" y="2878552"/>
            <a:ext cx="4381650" cy="1023551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Windows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S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erver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域服务正在开发，目前处于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beta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版本，之久之后我们就能够享受到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GMSA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on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Container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 服务啦。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AFEF40D-DC85-B543-8742-4C5728266721}"/>
              </a:ext>
            </a:extLst>
          </p:cNvPr>
          <p:cNvSpPr/>
          <p:nvPr/>
        </p:nvSpPr>
        <p:spPr>
          <a:xfrm>
            <a:off x="6319989" y="4382527"/>
            <a:ext cx="4381650" cy="1343639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目前支持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SMB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分布式存储，但是企业可能有各种各样的分布式存储技术，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社区正在努力开发</a:t>
            </a:r>
            <a:r>
              <a:rPr lang="zh-CN" altLang="en-US" sz="16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r>
              <a:rPr lang="en-US" altLang="zh-CN" sz="16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CSI</a:t>
            </a:r>
            <a:r>
              <a:rPr lang="zh-CN" altLang="en-US" sz="16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r>
              <a:rPr lang="en-US" altLang="zh-CN" sz="16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(Alpha),</a:t>
            </a:r>
            <a:r>
              <a:rPr lang="zh-CN" altLang="en-US" sz="16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之后用户可以自定义存储插件，差异化服务。</a:t>
            </a:r>
            <a:r>
              <a:rPr lang="en-US" altLang="zh-CN" sz="16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	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2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Upgrade and migration</a:t>
            </a:r>
            <a:endParaRPr lang="zh-CN" altLang="en-US" sz="1800" baseline="30000" dirty="0">
              <a:solidFill>
                <a:srgbClr val="333333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FF115E-2243-463C-9202-1122D43E2388}"/>
              </a:ext>
            </a:extLst>
          </p:cNvPr>
          <p:cNvSpPr txBox="1"/>
          <p:nvPr/>
        </p:nvSpPr>
        <p:spPr>
          <a:xfrm>
            <a:off x="273772" y="1386712"/>
            <a:ext cx="6033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单体向微服务转型的最佳实践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61B11B-A543-4D5E-B032-8096C8692AC1}"/>
              </a:ext>
            </a:extLst>
          </p:cNvPr>
          <p:cNvSpPr txBox="1"/>
          <p:nvPr/>
        </p:nvSpPr>
        <p:spPr>
          <a:xfrm>
            <a:off x="394737" y="2096312"/>
            <a:ext cx="8648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停止在遗留代码上增加功能，使用</a:t>
            </a:r>
            <a:r>
              <a:rPr lang="en-US" altLang="zh-CN" dirty="0"/>
              <a:t>ASP.NET Core </a:t>
            </a:r>
            <a:r>
              <a:rPr lang="zh-CN" altLang="en-US" dirty="0"/>
              <a:t>构建微服务</a:t>
            </a:r>
            <a:r>
              <a:rPr lang="en-US" altLang="zh-CN" dirty="0"/>
              <a:t>/</a:t>
            </a:r>
            <a:r>
              <a:rPr lang="zh-CN" altLang="en-US" dirty="0"/>
              <a:t>模块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优先考虑基础设施：</a:t>
            </a:r>
            <a:r>
              <a:rPr lang="en-US" altLang="zh-CN" dirty="0"/>
              <a:t>CI/CD</a:t>
            </a:r>
            <a:r>
              <a:rPr lang="zh-CN" altLang="en-US" dirty="0"/>
              <a:t>、部署、监控、配置中心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先分离数据，后分离服务</a:t>
            </a:r>
            <a:r>
              <a:rPr lang="en-US" altLang="zh-CN" dirty="0"/>
              <a:t>/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通过增加防腐层的方式与遗留系统进行交互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最后：如果不是非常有必要采用微服务架构，也可以基于模块化重构遗留系统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20428F-CA39-49B4-A281-6CA7EA06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52" y="4027883"/>
            <a:ext cx="4141787" cy="18679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2885F9-DEF5-4D19-A428-CDBEE2F7D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45" y="4176101"/>
            <a:ext cx="4414644" cy="1571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C35F22-6F55-42DB-8937-3F0606001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72" y="4171421"/>
            <a:ext cx="6814457" cy="17244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C6364E-8839-4E4A-B048-73FDAFB95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142" y="4189510"/>
            <a:ext cx="4913086" cy="209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7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Q&amp;A</a:t>
            </a:r>
            <a:endParaRPr lang="zh-CN" altLang="en-US" sz="2800" dirty="0">
              <a:solidFill>
                <a:schemeClr val="bg1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C6E189-3297-4FA4-BED3-BC1CC011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57" y="1305424"/>
            <a:ext cx="3213970" cy="42471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B45C43-7F24-4FE1-A324-38696A79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574" y="1326501"/>
            <a:ext cx="3213969" cy="42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46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genda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0DEBA-C7FF-D944-B4AF-F49B55DF27BB}"/>
              </a:ext>
            </a:extLst>
          </p:cNvPr>
          <p:cNvSpPr txBox="1"/>
          <p:nvPr/>
        </p:nvSpPr>
        <p:spPr>
          <a:xfrm>
            <a:off x="-2901244" y="925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8C4AE43B-6C17-48E1-8559-C7B4A2A99A39}"/>
              </a:ext>
            </a:extLst>
          </p:cNvPr>
          <p:cNvSpPr txBox="1"/>
          <p:nvPr/>
        </p:nvSpPr>
        <p:spPr>
          <a:xfrm>
            <a:off x="1021222" y="2327468"/>
            <a:ext cx="10856023" cy="240064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6" tIns="91436" rIns="91436" bIns="91436" numCol="1" spcCol="38100" rtlCol="0" anchor="t">
            <a:spAutoFit/>
          </a:bodyPr>
          <a:lstStyle/>
          <a:p>
            <a:pPr marL="342900" indent="-342900" defTabSz="1828800" hangingPunct="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Source Han Sans SC Regular"/>
              </a:rPr>
              <a:t>.NET Core for containers</a:t>
            </a: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400" dirty="0"/>
              <a:t>Kubernetes for windows</a:t>
            </a:r>
          </a:p>
          <a:p>
            <a:pPr marL="342900" indent="-342900" defTabSz="1828800" hangingPunct="0">
              <a:buFont typeface="Arial" panose="020B0604020202020204" pitchFamily="34" charset="0"/>
              <a:buChar char="•"/>
            </a:pPr>
            <a:r>
              <a:rPr lang="en-US" altLang="zh-CN" sz="2400" dirty="0"/>
              <a:t>Legacy .NET Apps on Kubernetes </a:t>
            </a:r>
          </a:p>
          <a:p>
            <a:pPr marL="342900" indent="-342900" defTabSz="1828800" hangingPunct="0">
              <a:buFont typeface="Arial" panose="020B0604020202020204" pitchFamily="34" charset="0"/>
              <a:buChar char="•"/>
            </a:pPr>
            <a:r>
              <a:rPr lang="en-US" altLang="zh-CN" sz="2400" dirty="0"/>
              <a:t>Demo </a:t>
            </a:r>
          </a:p>
          <a:p>
            <a:pPr marL="342900" marR="0" indent="-3429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2400" dirty="0"/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endParaRPr kumimoji="0" lang="en-US" sz="2400" b="0" i="0" u="none" strike="noStrike" cap="none" spc="0" normalizeH="0" baseline="0" dirty="0">
              <a:ln>
                <a:noFill/>
              </a:ln>
              <a:effectLst/>
              <a:uFillTx/>
              <a:sym typeface="Source Han Sans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8467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Core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0DEBA-C7FF-D944-B4AF-F49B55DF27BB}"/>
              </a:ext>
            </a:extLst>
          </p:cNvPr>
          <p:cNvSpPr txBox="1"/>
          <p:nvPr/>
        </p:nvSpPr>
        <p:spPr>
          <a:xfrm>
            <a:off x="-2901244" y="925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grpSp>
        <p:nvGrpSpPr>
          <p:cNvPr id="5" name="Group 28">
            <a:extLst>
              <a:ext uri="{FF2B5EF4-FFF2-40B4-BE49-F238E27FC236}">
                <a16:creationId xmlns:a16="http://schemas.microsoft.com/office/drawing/2014/main" id="{91FD8B99-DDB7-4482-A94D-5E93E07C2D31}"/>
              </a:ext>
            </a:extLst>
          </p:cNvPr>
          <p:cNvGrpSpPr/>
          <p:nvPr/>
        </p:nvGrpSpPr>
        <p:grpSpPr>
          <a:xfrm>
            <a:off x="968658" y="1446023"/>
            <a:ext cx="8824684" cy="4384829"/>
            <a:chOff x="6026727" y="1363184"/>
            <a:chExt cx="8824684" cy="4384829"/>
          </a:xfrm>
        </p:grpSpPr>
        <p:pic>
          <p:nvPicPr>
            <p:cNvPr id="6" name="Picture 26">
              <a:extLst>
                <a:ext uri="{FF2B5EF4-FFF2-40B4-BE49-F238E27FC236}">
                  <a16:creationId xmlns:a16="http://schemas.microsoft.com/office/drawing/2014/main" id="{FFE68401-E0DF-4C4D-B2E3-8E636CBC7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94"/>
            <a:stretch/>
          </p:blipFill>
          <p:spPr>
            <a:xfrm>
              <a:off x="6026727" y="1599859"/>
              <a:ext cx="5677593" cy="414815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01CC7924-33DC-4122-8D35-3B342751865A}"/>
                </a:ext>
              </a:extLst>
            </p:cNvPr>
            <p:cNvSpPr txBox="1"/>
            <p:nvPr/>
          </p:nvSpPr>
          <p:spPr>
            <a:xfrm>
              <a:off x="8968287" y="1363184"/>
              <a:ext cx="5883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zh-CN" sz="1200" b="1" dirty="0"/>
                <a:t>TECHNOLGY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RADAR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2020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ThoughtWorks®</a:t>
              </a:r>
              <a:endParaRPr lang="en-US" sz="1200" b="1" dirty="0"/>
            </a:p>
          </p:txBody>
        </p:sp>
      </p:grpSp>
      <p:sp>
        <p:nvSpPr>
          <p:cNvPr id="8" name="文本框 31">
            <a:extLst>
              <a:ext uri="{FF2B5EF4-FFF2-40B4-BE49-F238E27FC236}">
                <a16:creationId xmlns:a16="http://schemas.microsoft.com/office/drawing/2014/main" id="{73F9B313-2071-46C4-AD55-28D77D8A4FC8}"/>
              </a:ext>
            </a:extLst>
          </p:cNvPr>
          <p:cNvSpPr txBox="1"/>
          <p:nvPr/>
        </p:nvSpPr>
        <p:spPr>
          <a:xfrm>
            <a:off x="337810" y="6156536"/>
            <a:ext cx="1151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.NET Core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在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2019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发布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3.1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版本，标志着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.NET Core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正式进入成熟应用阶段。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7B3528-7045-4F49-83A6-22C39DB4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881" y="1847173"/>
            <a:ext cx="3402638" cy="38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3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.NET</a:t>
            </a:r>
            <a:r>
              <a:rPr lang="zh-CN" alt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Core</a:t>
            </a:r>
            <a:r>
              <a:rPr lang="zh-CN" alt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On Containers</a:t>
            </a:r>
            <a:endParaRPr lang="en-US" sz="2800" dirty="0">
              <a:solidFill>
                <a:schemeClr val="bg1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4D071B-A9AC-4AD3-940B-0F4F4054034F}"/>
              </a:ext>
            </a:extLst>
          </p:cNvPr>
          <p:cNvSpPr txBox="1"/>
          <p:nvPr/>
        </p:nvSpPr>
        <p:spPr>
          <a:xfrm>
            <a:off x="460443" y="2096312"/>
            <a:ext cx="503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/dotnet/core/runtime:3.0-buster-slim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7459DF-19DE-418F-BF5F-81BB7CB5D625}"/>
              </a:ext>
            </a:extLst>
          </p:cNvPr>
          <p:cNvSpPr txBox="1"/>
          <p:nvPr/>
        </p:nvSpPr>
        <p:spPr>
          <a:xfrm>
            <a:off x="460443" y="2465644"/>
            <a:ext cx="2151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189MB</a:t>
            </a:r>
            <a:endParaRPr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D1B36D-1BBA-4B95-BE81-4E2212E70321}"/>
              </a:ext>
            </a:extLst>
          </p:cNvPr>
          <p:cNvSpPr txBox="1"/>
          <p:nvPr/>
        </p:nvSpPr>
        <p:spPr>
          <a:xfrm>
            <a:off x="460443" y="3203450"/>
            <a:ext cx="503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/dotnet/core/runtime:3.0-alpine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AEAF58-54FE-47F1-A11E-E83C9BD92CE5}"/>
              </a:ext>
            </a:extLst>
          </p:cNvPr>
          <p:cNvSpPr txBox="1"/>
          <p:nvPr/>
        </p:nvSpPr>
        <p:spPr>
          <a:xfrm>
            <a:off x="460443" y="3572782"/>
            <a:ext cx="2151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88MB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AF2835-6BF6-45BD-80EC-8183EFCBC34A}"/>
              </a:ext>
            </a:extLst>
          </p:cNvPr>
          <p:cNvSpPr txBox="1"/>
          <p:nvPr/>
        </p:nvSpPr>
        <p:spPr>
          <a:xfrm>
            <a:off x="460443" y="1403816"/>
            <a:ext cx="2151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镜像优化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886F266-8315-45F0-9191-AA58D934B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287" y="1877140"/>
            <a:ext cx="5904688" cy="169046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1071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FROM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mcr.</a:t>
            </a:r>
            <a:r>
              <a:rPr lang="en-US" altLang="zh-CN" sz="1200" dirty="0">
                <a:solidFill>
                  <a:srgbClr val="292929"/>
                </a:solidFill>
                <a:latin typeface="Arial Unicode MS"/>
                <a:ea typeface="Menlo"/>
              </a:rPr>
              <a:t>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icrosoft.com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/dotnet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/core/runtime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: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.0-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buster-slim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 AS build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COPY . ./docker-size-test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WORKDIR /docker-size-test/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RUN dotnet build -c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elease -o output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FROM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mcr.</a:t>
            </a:r>
            <a:r>
              <a:rPr lang="en-US" altLang="zh-CN" sz="1200" dirty="0">
                <a:solidFill>
                  <a:srgbClr val="292929"/>
                </a:solidFill>
                <a:latin typeface="Arial Unicode MS"/>
                <a:ea typeface="Menlo"/>
              </a:rPr>
              <a:t>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icrosoft.com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/dotnet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/core/runtime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:</a:t>
            </a:r>
            <a:r>
              <a:rPr lang="en-US" altLang="zh-CN" sz="1200" dirty="0">
                <a:solidFill>
                  <a:srgbClr val="292929"/>
                </a:solidFill>
                <a:latin typeface="Arial Unicode MS"/>
                <a:ea typeface="Menl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.0-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alpine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 AS runtime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COPY --from=build /docker-size-test/output .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ENTRYPOINT ["dotnet", "docker-size-test.dll"]</a:t>
            </a:r>
            <a:r>
              <a:rPr kumimoji="0" lang="zh-CN" altLang="zh-CN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4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.NET</a:t>
            </a:r>
            <a:r>
              <a:rPr lang="zh-CN" alt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Core</a:t>
            </a:r>
            <a:r>
              <a:rPr lang="zh-CN" alt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On Containers</a:t>
            </a:r>
            <a:endParaRPr lang="en-US" sz="2800" dirty="0">
              <a:solidFill>
                <a:schemeClr val="bg1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DAECA4-77C9-416B-B358-D44F6FE9D312}"/>
              </a:ext>
            </a:extLst>
          </p:cNvPr>
          <p:cNvSpPr txBox="1"/>
          <p:nvPr/>
        </p:nvSpPr>
        <p:spPr>
          <a:xfrm>
            <a:off x="460442" y="1395489"/>
            <a:ext cx="4199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运行时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68AAE1-FEE4-4F98-AD53-70F39932BF08}"/>
              </a:ext>
            </a:extLst>
          </p:cNvPr>
          <p:cNvSpPr txBox="1"/>
          <p:nvPr/>
        </p:nvSpPr>
        <p:spPr>
          <a:xfrm>
            <a:off x="481516" y="2078047"/>
            <a:ext cx="419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默认更小的内存占用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针对 </a:t>
            </a:r>
            <a:r>
              <a:rPr lang="en-US" altLang="zh-CN" dirty="0"/>
              <a:t>Docker Memory Limits</a:t>
            </a:r>
            <a:r>
              <a:rPr lang="zh-CN" altLang="en-US" dirty="0"/>
              <a:t>的优化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针对 </a:t>
            </a:r>
            <a:r>
              <a:rPr lang="en-US" altLang="zh-CN" dirty="0" err="1"/>
              <a:t>Dcoker</a:t>
            </a:r>
            <a:r>
              <a:rPr lang="en-US" altLang="zh-CN" dirty="0"/>
              <a:t> CPU Limits</a:t>
            </a:r>
            <a:r>
              <a:rPr lang="zh-CN" altLang="en-US" dirty="0"/>
              <a:t>的优化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C14F1B-6CB1-4312-B673-DF755863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549" y="1449087"/>
            <a:ext cx="7132300" cy="310457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53F07BA-44DF-49C7-9B1F-A08AD91C6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16" y="3226732"/>
            <a:ext cx="4085617" cy="18928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Default GC heap size: maximum of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Arial Unicode MS"/>
                <a:ea typeface="SFMono-Regular"/>
                <a:cs typeface="Segoe UI" panose="020B0502040204020203" pitchFamily="34" charset="0"/>
              </a:rPr>
              <a:t>20 MB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or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Arial Unicode MS"/>
                <a:ea typeface="SFMono-Regular"/>
                <a:cs typeface="Segoe UI" panose="020B0502040204020203" pitchFamily="34" charset="0"/>
              </a:rPr>
              <a:t>75%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of the cgroup memory limit on the container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Minimum reserved segment size per GC heap is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Arial Unicode MS"/>
                <a:ea typeface="SFMono-Regular"/>
                <a:cs typeface="Segoe UI" panose="020B0502040204020203" pitchFamily="34" charset="0"/>
              </a:rPr>
              <a:t>16 MB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which will reduce the number of heaps created on machines with a large number of cores and small memory limits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0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.NET</a:t>
            </a:r>
            <a:r>
              <a:rPr lang="zh-CN" alt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Core</a:t>
            </a:r>
            <a:r>
              <a:rPr lang="zh-CN" altLang="en-US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On Containers</a:t>
            </a:r>
            <a:endParaRPr lang="en-US" sz="2800" dirty="0">
              <a:solidFill>
                <a:schemeClr val="bg1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3A7648-DEA9-41E7-BE1C-2DEA557CD00C}"/>
              </a:ext>
            </a:extLst>
          </p:cNvPr>
          <p:cNvSpPr txBox="1"/>
          <p:nvPr/>
        </p:nvSpPr>
        <p:spPr>
          <a:xfrm>
            <a:off x="155642" y="1223855"/>
            <a:ext cx="471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框架</a:t>
            </a:r>
            <a:r>
              <a:rPr lang="en-US" altLang="zh-CN" sz="3200" dirty="0"/>
              <a:t>Cloud  Native </a:t>
            </a:r>
            <a:r>
              <a:rPr lang="zh-CN" altLang="en-US" sz="3200" dirty="0"/>
              <a:t>友好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2DB2D91-F758-43BA-A621-BA85A75B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5570351"/>
              </p:ext>
            </p:extLst>
          </p:nvPr>
        </p:nvGraphicFramePr>
        <p:xfrm>
          <a:off x="1061761" y="2504111"/>
          <a:ext cx="10068478" cy="287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634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on Windows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8BED8-0251-3949-945F-376DFB45A44F}"/>
              </a:ext>
            </a:extLst>
          </p:cNvPr>
          <p:cNvGrpSpPr/>
          <p:nvPr/>
        </p:nvGrpSpPr>
        <p:grpSpPr>
          <a:xfrm>
            <a:off x="6165273" y="1364951"/>
            <a:ext cx="5633257" cy="4239520"/>
            <a:chOff x="4540733" y="1536102"/>
            <a:chExt cx="6814452" cy="49618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530227-D9D3-4744-9B0E-AECA248E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0733" y="1781535"/>
              <a:ext cx="6814452" cy="47164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34B4BB-8D77-EA43-ABDF-F37E9FB9E426}"/>
                </a:ext>
              </a:extLst>
            </p:cNvPr>
            <p:cNvSpPr txBox="1"/>
            <p:nvPr/>
          </p:nvSpPr>
          <p:spPr>
            <a:xfrm>
              <a:off x="4540733" y="1536102"/>
              <a:ext cx="6814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1200" b="1" dirty="0"/>
                <a:t>Global server share by operating system 2018-2019</a:t>
              </a:r>
              <a:r>
                <a:rPr lang="zh-CN" altLang="en-US" sz="1200" b="1" dirty="0"/>
                <a:t>  </a:t>
              </a:r>
              <a:r>
                <a:rPr lang="en-US" altLang="zh-CN" sz="1200" b="1" dirty="0"/>
                <a:t>Source: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statista,2020</a:t>
              </a:r>
              <a:endParaRPr lang="en-US" sz="1200" b="1" dirty="0"/>
            </a:p>
          </p:txBody>
        </p:sp>
      </p:grpSp>
      <p:sp>
        <p:nvSpPr>
          <p:cNvPr id="30" name="文本框 31">
            <a:extLst>
              <a:ext uri="{FF2B5EF4-FFF2-40B4-BE49-F238E27FC236}">
                <a16:creationId xmlns:a16="http://schemas.microsoft.com/office/drawing/2014/main" id="{4D556938-F3CB-C844-AE32-F48E1600BC59}"/>
              </a:ext>
            </a:extLst>
          </p:cNvPr>
          <p:cNvSpPr txBox="1"/>
          <p:nvPr/>
        </p:nvSpPr>
        <p:spPr>
          <a:xfrm>
            <a:off x="393470" y="5787204"/>
            <a:ext cx="1151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强大的服务器端市场需求，对于 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.NET 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技术栈的企业来说  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Windows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Linux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 是一个非常不错的选择 </a:t>
            </a:r>
          </a:p>
        </p:txBody>
      </p:sp>
      <p:pic>
        <p:nvPicPr>
          <p:cNvPr id="1026" name="Picture 2" descr="IDC 2019 Server Market Share Report showing RHEL's leadership position">
            <a:extLst>
              <a:ext uri="{FF2B5EF4-FFF2-40B4-BE49-F238E27FC236}">
                <a16:creationId xmlns:a16="http://schemas.microsoft.com/office/drawing/2014/main" id="{F5C8D644-AC25-4284-AD4E-5CBC1C7C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0" y="1364951"/>
            <a:ext cx="5299325" cy="424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Europe server market size">
            <a:extLst>
              <a:ext uri="{FF2B5EF4-FFF2-40B4-BE49-F238E27FC236}">
                <a16:creationId xmlns:a16="http://schemas.microsoft.com/office/drawing/2014/main" id="{711BE243-F95A-4641-80B6-33D54B4B07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Europe server market size">
            <a:extLst>
              <a:ext uri="{FF2B5EF4-FFF2-40B4-BE49-F238E27FC236}">
                <a16:creationId xmlns:a16="http://schemas.microsoft.com/office/drawing/2014/main" id="{11B1F03F-2CC0-44A2-B35C-525C75915D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8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ent Arrow 4">
            <a:extLst>
              <a:ext uri="{FF2B5EF4-FFF2-40B4-BE49-F238E27FC236}">
                <a16:creationId xmlns:a16="http://schemas.microsoft.com/office/drawing/2014/main" id="{565FEFD3-3566-E84C-BDBA-4B005ABE9A9F}"/>
              </a:ext>
            </a:extLst>
          </p:cNvPr>
          <p:cNvSpPr/>
          <p:nvPr/>
        </p:nvSpPr>
        <p:spPr>
          <a:xfrm>
            <a:off x="9409985" y="2811996"/>
            <a:ext cx="2576070" cy="775036"/>
          </a:xfrm>
          <a:prstGeom prst="bentArrow">
            <a:avLst>
              <a:gd name="adj1" fmla="val 25000"/>
              <a:gd name="adj2" fmla="val 30314"/>
              <a:gd name="adj3" fmla="val 25000"/>
              <a:gd name="adj4" fmla="val 4375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Timeline" title="Timeline">
            <a:extLst>
              <a:ext uri="{FF2B5EF4-FFF2-40B4-BE49-F238E27FC236}">
                <a16:creationId xmlns:a16="http://schemas.microsoft.com/office/drawing/2014/main" id="{F625834F-D783-604C-8145-A577486789AC}"/>
              </a:ext>
            </a:extLst>
          </p:cNvPr>
          <p:cNvGrpSpPr/>
          <p:nvPr/>
        </p:nvGrpSpPr>
        <p:grpSpPr>
          <a:xfrm>
            <a:off x="418011" y="3686935"/>
            <a:ext cx="11214665" cy="165471"/>
            <a:chOff x="418011" y="3346265"/>
            <a:chExt cx="11214665" cy="16547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08F49E-ED48-3F4D-AC9F-F62FD9FAA8BF}"/>
                </a:ext>
              </a:extLst>
            </p:cNvPr>
            <p:cNvCxnSpPr>
              <a:cxnSpLocks/>
            </p:cNvCxnSpPr>
            <p:nvPr/>
          </p:nvCxnSpPr>
          <p:spPr>
            <a:xfrm>
              <a:off x="418011" y="3429000"/>
              <a:ext cx="11214665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615133-C442-994F-B647-4E61CD3341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747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FB3E9B-6573-CF45-B05C-F312E6AF6ABB}"/>
                </a:ext>
              </a:extLst>
            </p:cNvPr>
            <p:cNvCxnSpPr>
              <a:cxnSpLocks/>
            </p:cNvCxnSpPr>
            <p:nvPr/>
          </p:nvCxnSpPr>
          <p:spPr>
            <a:xfrm>
              <a:off x="171486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0EBB6D-77CE-1B4C-B091-AF2046111DF6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6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21F1F1-3526-1B4F-81F1-92CC62B37513}"/>
                </a:ext>
              </a:extLst>
            </p:cNvPr>
            <p:cNvCxnSpPr>
              <a:cxnSpLocks/>
            </p:cNvCxnSpPr>
            <p:nvPr/>
          </p:nvCxnSpPr>
          <p:spPr>
            <a:xfrm>
              <a:off x="300965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5130E5-E025-7F4C-8781-F41A50EFB0CE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4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D0846E-7B1C-3040-822D-28EDDBAE1B98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3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5A8F13-3129-C149-8CA7-BEC8CCB8415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2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95BF54-69CA-FB4C-998B-969FB5E06406}"/>
                </a:ext>
              </a:extLst>
            </p:cNvPr>
            <p:cNvCxnSpPr>
              <a:cxnSpLocks/>
            </p:cNvCxnSpPr>
            <p:nvPr/>
          </p:nvCxnSpPr>
          <p:spPr>
            <a:xfrm>
              <a:off x="559922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FA6FEB-6021-2242-B0FD-7B6E37A50D1F}"/>
                </a:ext>
              </a:extLst>
            </p:cNvPr>
            <p:cNvCxnSpPr>
              <a:cxnSpLocks/>
            </p:cNvCxnSpPr>
            <p:nvPr/>
          </p:nvCxnSpPr>
          <p:spPr>
            <a:xfrm>
              <a:off x="624661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DE2E17-80BF-9443-BDED-F4750EC3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89400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6907490-3F4B-834C-B7A3-78B1D8A73700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9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CF72A9-4B0A-9B41-BEDF-E93211CE9E0D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8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C0A40A3-2A1E-FE49-AECF-0E9E3A3D4B85}"/>
                </a:ext>
              </a:extLst>
            </p:cNvPr>
            <p:cNvCxnSpPr>
              <a:cxnSpLocks/>
            </p:cNvCxnSpPr>
            <p:nvPr/>
          </p:nvCxnSpPr>
          <p:spPr>
            <a:xfrm>
              <a:off x="883618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233020-2059-A54B-AF9A-46FFD0A9F45E}"/>
                </a:ext>
              </a:extLst>
            </p:cNvPr>
            <p:cNvCxnSpPr>
              <a:cxnSpLocks/>
            </p:cNvCxnSpPr>
            <p:nvPr/>
          </p:nvCxnSpPr>
          <p:spPr>
            <a:xfrm>
              <a:off x="948357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DB029D7-6E62-454B-A4D2-12CE214A3CE3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96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99F916-36C7-3148-A873-2990333FDB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35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Arrow: U-Turn Milestone 2" title="Timeline Arrow">
            <a:extLst>
              <a:ext uri="{FF2B5EF4-FFF2-40B4-BE49-F238E27FC236}">
                <a16:creationId xmlns:a16="http://schemas.microsoft.com/office/drawing/2014/main" id="{AA8F89E1-3850-A14C-894E-5E3F37865D9B}"/>
              </a:ext>
            </a:extLst>
          </p:cNvPr>
          <p:cNvSpPr/>
          <p:nvPr/>
        </p:nvSpPr>
        <p:spPr>
          <a:xfrm flipV="1">
            <a:off x="944739" y="3885320"/>
            <a:ext cx="3044170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33" name="Connector Milestone 1" title="Connecter Line">
            <a:extLst>
              <a:ext uri="{FF2B5EF4-FFF2-40B4-BE49-F238E27FC236}">
                <a16:creationId xmlns:a16="http://schemas.microsoft.com/office/drawing/2014/main" id="{574EBC11-A5AF-9342-A464-7B92885D343D}"/>
              </a:ext>
            </a:extLst>
          </p:cNvPr>
          <p:cNvCxnSpPr>
            <a:cxnSpLocks/>
          </p:cNvCxnSpPr>
          <p:nvPr/>
        </p:nvCxnSpPr>
        <p:spPr>
          <a:xfrm flipH="1">
            <a:off x="592153" y="4119419"/>
            <a:ext cx="245464" cy="41686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U-Turn Milestone 5" title="Timeline Arrow">
            <a:extLst>
              <a:ext uri="{FF2B5EF4-FFF2-40B4-BE49-F238E27FC236}">
                <a16:creationId xmlns:a16="http://schemas.microsoft.com/office/drawing/2014/main" id="{1A39A900-1687-604F-AE62-D0FB2432A4B3}"/>
              </a:ext>
            </a:extLst>
          </p:cNvPr>
          <p:cNvSpPr/>
          <p:nvPr/>
        </p:nvSpPr>
        <p:spPr>
          <a:xfrm>
            <a:off x="3796629" y="3029714"/>
            <a:ext cx="2764246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grpSp>
        <p:nvGrpSpPr>
          <p:cNvPr id="65" name="Year Indicator" title="Year Indicator">
            <a:extLst>
              <a:ext uri="{FF2B5EF4-FFF2-40B4-BE49-F238E27FC236}">
                <a16:creationId xmlns:a16="http://schemas.microsoft.com/office/drawing/2014/main" id="{ECC6E769-C50C-9C49-9CA7-421E82620DA3}"/>
              </a:ext>
            </a:extLst>
          </p:cNvPr>
          <p:cNvGrpSpPr/>
          <p:nvPr/>
        </p:nvGrpSpPr>
        <p:grpSpPr>
          <a:xfrm>
            <a:off x="4721980" y="3382407"/>
            <a:ext cx="1119579" cy="1415870"/>
            <a:chOff x="7731870" y="1697361"/>
            <a:chExt cx="1119579" cy="1947039"/>
          </a:xfrm>
        </p:grpSpPr>
        <p:cxnSp>
          <p:nvCxnSpPr>
            <p:cNvPr id="66" name="Straight Connector 65" title="Connecter Line">
              <a:extLst>
                <a:ext uri="{FF2B5EF4-FFF2-40B4-BE49-F238E27FC236}">
                  <a16:creationId xmlns:a16="http://schemas.microsoft.com/office/drawing/2014/main" id="{DE657D02-00B6-6246-A608-F7870FCED4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1870" y="1697361"/>
              <a:ext cx="614444" cy="16419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4E5888-0AAD-BE4C-AED4-F12055C53BB1}"/>
                </a:ext>
              </a:extLst>
            </p:cNvPr>
            <p:cNvSpPr txBox="1"/>
            <p:nvPr/>
          </p:nvSpPr>
          <p:spPr>
            <a:xfrm>
              <a:off x="7958147" y="3482817"/>
              <a:ext cx="89330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2018</a:t>
              </a:r>
              <a:endParaRPr lang="en-ZA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2" name="Arrow: U-Turn Milestone 6c" title="Timeline Arrow">
            <a:extLst>
              <a:ext uri="{FF2B5EF4-FFF2-40B4-BE49-F238E27FC236}">
                <a16:creationId xmlns:a16="http://schemas.microsoft.com/office/drawing/2014/main" id="{A6F99283-3129-D045-BB34-C2145F0B346C}"/>
              </a:ext>
            </a:extLst>
          </p:cNvPr>
          <p:cNvSpPr/>
          <p:nvPr/>
        </p:nvSpPr>
        <p:spPr>
          <a:xfrm flipV="1">
            <a:off x="6309733" y="3949408"/>
            <a:ext cx="3273089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76" name="Brace for Grouped Items" title="Group Bracket">
            <a:extLst>
              <a:ext uri="{FF2B5EF4-FFF2-40B4-BE49-F238E27FC236}">
                <a16:creationId xmlns:a16="http://schemas.microsoft.com/office/drawing/2014/main" id="{33F54D71-7C72-8C43-852D-1ED066B1A8BB}"/>
              </a:ext>
            </a:extLst>
          </p:cNvPr>
          <p:cNvSpPr/>
          <p:nvPr/>
        </p:nvSpPr>
        <p:spPr>
          <a:xfrm rot="5400000">
            <a:off x="7900251" y="3832403"/>
            <a:ext cx="276999" cy="1923628"/>
          </a:xfrm>
          <a:prstGeom prst="rightBrace">
            <a:avLst>
              <a:gd name="adj1" fmla="val 44270"/>
              <a:gd name="adj2" fmla="val 49583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83" name="Connector Milestone 1" title="Connecter Line">
            <a:extLst>
              <a:ext uri="{FF2B5EF4-FFF2-40B4-BE49-F238E27FC236}">
                <a16:creationId xmlns:a16="http://schemas.microsoft.com/office/drawing/2014/main" id="{254A128D-70AB-4541-A1A7-884CBA574B71}"/>
              </a:ext>
            </a:extLst>
          </p:cNvPr>
          <p:cNvCxnSpPr>
            <a:cxnSpLocks/>
          </p:cNvCxnSpPr>
          <p:nvPr/>
        </p:nvCxnSpPr>
        <p:spPr>
          <a:xfrm>
            <a:off x="8732753" y="2263271"/>
            <a:ext cx="1255239" cy="5895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own Arrow 1">
            <a:extLst>
              <a:ext uri="{FF2B5EF4-FFF2-40B4-BE49-F238E27FC236}">
                <a16:creationId xmlns:a16="http://schemas.microsoft.com/office/drawing/2014/main" id="{463685F1-E713-9441-B6A6-A4CEC51D4885}"/>
              </a:ext>
            </a:extLst>
          </p:cNvPr>
          <p:cNvSpPr/>
          <p:nvPr/>
        </p:nvSpPr>
        <p:spPr>
          <a:xfrm>
            <a:off x="937159" y="3406909"/>
            <a:ext cx="234308" cy="35684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Duration 1" title="Duration Text">
            <a:extLst>
              <a:ext uri="{FF2B5EF4-FFF2-40B4-BE49-F238E27FC236}">
                <a16:creationId xmlns:a16="http://schemas.microsoft.com/office/drawing/2014/main" id="{BA639FC4-BE4A-8643-8303-368476710C47}"/>
              </a:ext>
            </a:extLst>
          </p:cNvPr>
          <p:cNvSpPr txBox="1"/>
          <p:nvPr/>
        </p:nvSpPr>
        <p:spPr>
          <a:xfrm>
            <a:off x="428524" y="3719673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en-ZA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2BCB579-EA8D-C74F-B957-8D738BB1C760}"/>
              </a:ext>
            </a:extLst>
          </p:cNvPr>
          <p:cNvGrpSpPr/>
          <p:nvPr/>
        </p:nvGrpSpPr>
        <p:grpSpPr>
          <a:xfrm>
            <a:off x="1700925" y="5482241"/>
            <a:ext cx="2467019" cy="1351687"/>
            <a:chOff x="195944" y="1306289"/>
            <a:chExt cx="1891098" cy="11272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19A72A-AC7E-F549-871A-C0B9740B8376}"/>
                </a:ext>
              </a:extLst>
            </p:cNvPr>
            <p:cNvSpPr txBox="1"/>
            <p:nvPr/>
          </p:nvSpPr>
          <p:spPr>
            <a:xfrm>
              <a:off x="195944" y="1586507"/>
              <a:ext cx="1891098" cy="8469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/>
                <a:t>Multiple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containers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per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pod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/>
                <a:t>Linux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container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on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windows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/>
                <a:t>Container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networking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overlays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SDN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 err="1"/>
                <a:t>wincni</a:t>
              </a:r>
              <a:endParaRPr lang="en-CN" sz="12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8C816C5-3AFF-2449-9FB7-307E950C44FC}"/>
                </a:ext>
              </a:extLst>
            </p:cNvPr>
            <p:cNvSpPr txBox="1"/>
            <p:nvPr/>
          </p:nvSpPr>
          <p:spPr>
            <a:xfrm>
              <a:off x="195944" y="1306289"/>
              <a:ext cx="1891098" cy="2566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Windows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server</a:t>
              </a:r>
              <a:r>
                <a:rPr lang="zh-CN" altLang="en-US" sz="1400" dirty="0"/>
                <a:t>  </a:t>
              </a:r>
              <a:r>
                <a:rPr lang="en-US" altLang="zh-CN" sz="1400" dirty="0"/>
                <a:t>1709</a:t>
              </a:r>
              <a:endParaRPr lang="en-CN" sz="1400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EA73A1E-9B8C-5C44-8CCC-E204DD6B4CD2}"/>
              </a:ext>
            </a:extLst>
          </p:cNvPr>
          <p:cNvSpPr txBox="1"/>
          <p:nvPr/>
        </p:nvSpPr>
        <p:spPr>
          <a:xfrm>
            <a:off x="19790" y="4598951"/>
            <a:ext cx="1492805" cy="246221"/>
          </a:xfrm>
          <a:custGeom>
            <a:avLst/>
            <a:gdLst>
              <a:gd name="connsiteX0" fmla="*/ 0 w 1492805"/>
              <a:gd name="connsiteY0" fmla="*/ 0 h 246221"/>
              <a:gd name="connsiteX1" fmla="*/ 482674 w 1492805"/>
              <a:gd name="connsiteY1" fmla="*/ 0 h 246221"/>
              <a:gd name="connsiteX2" fmla="*/ 935491 w 1492805"/>
              <a:gd name="connsiteY2" fmla="*/ 0 h 246221"/>
              <a:gd name="connsiteX3" fmla="*/ 1492805 w 1492805"/>
              <a:gd name="connsiteY3" fmla="*/ 0 h 246221"/>
              <a:gd name="connsiteX4" fmla="*/ 1492805 w 1492805"/>
              <a:gd name="connsiteY4" fmla="*/ 246221 h 246221"/>
              <a:gd name="connsiteX5" fmla="*/ 1025059 w 1492805"/>
              <a:gd name="connsiteY5" fmla="*/ 246221 h 246221"/>
              <a:gd name="connsiteX6" fmla="*/ 497602 w 1492805"/>
              <a:gd name="connsiteY6" fmla="*/ 246221 h 246221"/>
              <a:gd name="connsiteX7" fmla="*/ 0 w 1492805"/>
              <a:gd name="connsiteY7" fmla="*/ 246221 h 246221"/>
              <a:gd name="connsiteX8" fmla="*/ 0 w 1492805"/>
              <a:gd name="connsiteY8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805" h="246221" extrusionOk="0">
                <a:moveTo>
                  <a:pt x="0" y="0"/>
                </a:moveTo>
                <a:cubicBezTo>
                  <a:pt x="220809" y="-24642"/>
                  <a:pt x="266786" y="22429"/>
                  <a:pt x="482674" y="0"/>
                </a:cubicBezTo>
                <a:cubicBezTo>
                  <a:pt x="698562" y="-22429"/>
                  <a:pt x="766817" y="12332"/>
                  <a:pt x="935491" y="0"/>
                </a:cubicBezTo>
                <a:cubicBezTo>
                  <a:pt x="1104165" y="-12332"/>
                  <a:pt x="1257492" y="48751"/>
                  <a:pt x="1492805" y="0"/>
                </a:cubicBezTo>
                <a:cubicBezTo>
                  <a:pt x="1498832" y="121270"/>
                  <a:pt x="1479388" y="128842"/>
                  <a:pt x="1492805" y="246221"/>
                </a:cubicBezTo>
                <a:cubicBezTo>
                  <a:pt x="1276776" y="262000"/>
                  <a:pt x="1159719" y="226544"/>
                  <a:pt x="1025059" y="246221"/>
                </a:cubicBezTo>
                <a:cubicBezTo>
                  <a:pt x="890399" y="265898"/>
                  <a:pt x="714301" y="203840"/>
                  <a:pt x="497602" y="246221"/>
                </a:cubicBezTo>
                <a:cubicBezTo>
                  <a:pt x="280903" y="288602"/>
                  <a:pt x="141688" y="220647"/>
                  <a:pt x="0" y="246221"/>
                </a:cubicBezTo>
                <a:cubicBezTo>
                  <a:pt x="-6403" y="129822"/>
                  <a:pt x="2251" y="67769"/>
                  <a:pt x="0" y="0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Sig-windows</a:t>
            </a:r>
            <a:r>
              <a:rPr lang="zh-CN" altLang="en-US" sz="1000" dirty="0"/>
              <a:t> 社区成立</a:t>
            </a:r>
            <a:endParaRPr lang="en-CN" sz="1000" dirty="0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2779236-CC85-D84E-81A4-9DCA0563F271}"/>
              </a:ext>
            </a:extLst>
          </p:cNvPr>
          <p:cNvCxnSpPr>
            <a:cxnSpLocks/>
          </p:cNvCxnSpPr>
          <p:nvPr/>
        </p:nvCxnSpPr>
        <p:spPr>
          <a:xfrm flipV="1">
            <a:off x="1054313" y="2657689"/>
            <a:ext cx="0" cy="676495"/>
          </a:xfrm>
          <a:prstGeom prst="line">
            <a:avLst/>
          </a:prstGeom>
          <a:ln w="25400">
            <a:solidFill>
              <a:schemeClr val="accent6"/>
            </a:solidFill>
            <a:prstDash val="solid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E145FFB-A941-6D4D-88E3-66497E1880FE}"/>
              </a:ext>
            </a:extLst>
          </p:cNvPr>
          <p:cNvSpPr txBox="1"/>
          <p:nvPr/>
        </p:nvSpPr>
        <p:spPr>
          <a:xfrm>
            <a:off x="137368" y="5276827"/>
            <a:ext cx="1492805" cy="400110"/>
          </a:xfrm>
          <a:custGeom>
            <a:avLst/>
            <a:gdLst>
              <a:gd name="connsiteX0" fmla="*/ 0 w 1492805"/>
              <a:gd name="connsiteY0" fmla="*/ 0 h 400110"/>
              <a:gd name="connsiteX1" fmla="*/ 482674 w 1492805"/>
              <a:gd name="connsiteY1" fmla="*/ 0 h 400110"/>
              <a:gd name="connsiteX2" fmla="*/ 935491 w 1492805"/>
              <a:gd name="connsiteY2" fmla="*/ 0 h 400110"/>
              <a:gd name="connsiteX3" fmla="*/ 1492805 w 1492805"/>
              <a:gd name="connsiteY3" fmla="*/ 0 h 400110"/>
              <a:gd name="connsiteX4" fmla="*/ 1492805 w 1492805"/>
              <a:gd name="connsiteY4" fmla="*/ 400110 h 400110"/>
              <a:gd name="connsiteX5" fmla="*/ 1025059 w 1492805"/>
              <a:gd name="connsiteY5" fmla="*/ 400110 h 400110"/>
              <a:gd name="connsiteX6" fmla="*/ 497602 w 1492805"/>
              <a:gd name="connsiteY6" fmla="*/ 400110 h 400110"/>
              <a:gd name="connsiteX7" fmla="*/ 0 w 1492805"/>
              <a:gd name="connsiteY7" fmla="*/ 400110 h 400110"/>
              <a:gd name="connsiteX8" fmla="*/ 0 w 1492805"/>
              <a:gd name="connsiteY8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805" h="400110" extrusionOk="0">
                <a:moveTo>
                  <a:pt x="0" y="0"/>
                </a:moveTo>
                <a:cubicBezTo>
                  <a:pt x="220809" y="-24642"/>
                  <a:pt x="266786" y="22429"/>
                  <a:pt x="482674" y="0"/>
                </a:cubicBezTo>
                <a:cubicBezTo>
                  <a:pt x="698562" y="-22429"/>
                  <a:pt x="766817" y="12332"/>
                  <a:pt x="935491" y="0"/>
                </a:cubicBezTo>
                <a:cubicBezTo>
                  <a:pt x="1104165" y="-12332"/>
                  <a:pt x="1257492" y="48751"/>
                  <a:pt x="1492805" y="0"/>
                </a:cubicBezTo>
                <a:cubicBezTo>
                  <a:pt x="1509936" y="156383"/>
                  <a:pt x="1452075" y="295265"/>
                  <a:pt x="1492805" y="400110"/>
                </a:cubicBezTo>
                <a:cubicBezTo>
                  <a:pt x="1276776" y="415889"/>
                  <a:pt x="1159719" y="380433"/>
                  <a:pt x="1025059" y="400110"/>
                </a:cubicBezTo>
                <a:cubicBezTo>
                  <a:pt x="890399" y="419787"/>
                  <a:pt x="714301" y="357729"/>
                  <a:pt x="497602" y="400110"/>
                </a:cubicBezTo>
                <a:cubicBezTo>
                  <a:pt x="280903" y="442491"/>
                  <a:pt x="141688" y="374536"/>
                  <a:pt x="0" y="400110"/>
                </a:cubicBezTo>
                <a:cubicBezTo>
                  <a:pt x="-5197" y="315081"/>
                  <a:pt x="31758" y="81743"/>
                  <a:pt x="0" y="0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K</a:t>
            </a:r>
            <a:r>
              <a:rPr lang="en-CN" sz="1000" dirty="0"/>
              <a:t>ub</a:t>
            </a:r>
            <a:r>
              <a:rPr lang="en-US" altLang="zh-CN" sz="1000" dirty="0" err="1"/>
              <a:t>elet</a:t>
            </a:r>
            <a:r>
              <a:rPr lang="zh-CN" altLang="en-US" sz="1000" dirty="0"/>
              <a:t> </a:t>
            </a:r>
            <a:r>
              <a:rPr lang="en-US" altLang="zh-CN" sz="1000" dirty="0"/>
              <a:t>&amp;</a:t>
            </a:r>
            <a:r>
              <a:rPr lang="zh-CN" altLang="en-US" sz="1000" dirty="0"/>
              <a:t> </a:t>
            </a:r>
            <a:r>
              <a:rPr lang="en-US" altLang="zh-CN" sz="1000" dirty="0" err="1"/>
              <a:t>Kube</a:t>
            </a:r>
            <a:r>
              <a:rPr lang="en-US" altLang="zh-CN" sz="1000" dirty="0"/>
              <a:t>-proxy</a:t>
            </a:r>
            <a:r>
              <a:rPr lang="zh-CN" altLang="en-US" sz="1000" dirty="0"/>
              <a:t> </a:t>
            </a:r>
            <a:r>
              <a:rPr lang="en-US" altLang="zh-CN" sz="1000" dirty="0"/>
              <a:t>on</a:t>
            </a:r>
            <a:r>
              <a:rPr lang="zh-CN" altLang="en-US" sz="1000" dirty="0"/>
              <a:t> </a:t>
            </a:r>
            <a:r>
              <a:rPr lang="en-US" altLang="zh-CN" sz="1000" dirty="0"/>
              <a:t>Windows</a:t>
            </a:r>
            <a:endParaRPr lang="en-CN" sz="1000" dirty="0"/>
          </a:p>
        </p:txBody>
      </p:sp>
      <p:cxnSp>
        <p:nvCxnSpPr>
          <p:cNvPr id="121" name="Connector Milestone 1" title="Connecter Line">
            <a:extLst>
              <a:ext uri="{FF2B5EF4-FFF2-40B4-BE49-F238E27FC236}">
                <a16:creationId xmlns:a16="http://schemas.microsoft.com/office/drawing/2014/main" id="{199E16FE-A1B4-E342-83C9-C5FF773EE4AC}"/>
              </a:ext>
            </a:extLst>
          </p:cNvPr>
          <p:cNvCxnSpPr>
            <a:cxnSpLocks/>
          </p:cNvCxnSpPr>
          <p:nvPr/>
        </p:nvCxnSpPr>
        <p:spPr>
          <a:xfrm flipH="1">
            <a:off x="1478911" y="4651936"/>
            <a:ext cx="289272" cy="571906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FBF50CC-F839-9F49-872C-C8BEB3CA2D8E}"/>
              </a:ext>
            </a:extLst>
          </p:cNvPr>
          <p:cNvGrpSpPr/>
          <p:nvPr/>
        </p:nvGrpSpPr>
        <p:grpSpPr>
          <a:xfrm>
            <a:off x="1965457" y="2849810"/>
            <a:ext cx="1492805" cy="1312522"/>
            <a:chOff x="1719543" y="4880449"/>
            <a:chExt cx="1492805" cy="1312522"/>
          </a:xfrm>
        </p:grpSpPr>
        <p:cxnSp>
          <p:nvCxnSpPr>
            <p:cNvPr id="127" name="Connector Milestone 1" title="Connecter Line">
              <a:extLst>
                <a:ext uri="{FF2B5EF4-FFF2-40B4-BE49-F238E27FC236}">
                  <a16:creationId xmlns:a16="http://schemas.microsoft.com/office/drawing/2014/main" id="{E30F7B5E-53B1-BC4D-992D-816AD3C817AC}"/>
                </a:ext>
              </a:extLst>
            </p:cNvPr>
            <p:cNvCxnSpPr>
              <a:cxnSpLocks/>
            </p:cNvCxnSpPr>
            <p:nvPr/>
          </p:nvCxnSpPr>
          <p:spPr>
            <a:xfrm>
              <a:off x="2499495" y="5364823"/>
              <a:ext cx="430664" cy="828148"/>
            </a:xfrm>
            <a:prstGeom prst="line">
              <a:avLst/>
            </a:prstGeom>
            <a:ln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FED4FBA-1553-E542-BAE1-CB95334C4EF4}"/>
                </a:ext>
              </a:extLst>
            </p:cNvPr>
            <p:cNvSpPr txBox="1"/>
            <p:nvPr/>
          </p:nvSpPr>
          <p:spPr>
            <a:xfrm>
              <a:off x="1719543" y="4880449"/>
              <a:ext cx="1492805" cy="400110"/>
            </a:xfrm>
            <a:custGeom>
              <a:avLst/>
              <a:gdLst>
                <a:gd name="connsiteX0" fmla="*/ 0 w 1492805"/>
                <a:gd name="connsiteY0" fmla="*/ 0 h 400110"/>
                <a:gd name="connsiteX1" fmla="*/ 482674 w 1492805"/>
                <a:gd name="connsiteY1" fmla="*/ 0 h 400110"/>
                <a:gd name="connsiteX2" fmla="*/ 935491 w 1492805"/>
                <a:gd name="connsiteY2" fmla="*/ 0 h 400110"/>
                <a:gd name="connsiteX3" fmla="*/ 1492805 w 1492805"/>
                <a:gd name="connsiteY3" fmla="*/ 0 h 400110"/>
                <a:gd name="connsiteX4" fmla="*/ 1492805 w 1492805"/>
                <a:gd name="connsiteY4" fmla="*/ 400110 h 400110"/>
                <a:gd name="connsiteX5" fmla="*/ 1025059 w 1492805"/>
                <a:gd name="connsiteY5" fmla="*/ 400110 h 400110"/>
                <a:gd name="connsiteX6" fmla="*/ 497602 w 1492805"/>
                <a:gd name="connsiteY6" fmla="*/ 400110 h 400110"/>
                <a:gd name="connsiteX7" fmla="*/ 0 w 1492805"/>
                <a:gd name="connsiteY7" fmla="*/ 400110 h 400110"/>
                <a:gd name="connsiteX8" fmla="*/ 0 w 1492805"/>
                <a:gd name="connsiteY8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2805" h="400110" extrusionOk="0">
                  <a:moveTo>
                    <a:pt x="0" y="0"/>
                  </a:moveTo>
                  <a:cubicBezTo>
                    <a:pt x="220809" y="-24642"/>
                    <a:pt x="266786" y="22429"/>
                    <a:pt x="482674" y="0"/>
                  </a:cubicBezTo>
                  <a:cubicBezTo>
                    <a:pt x="698562" y="-22429"/>
                    <a:pt x="766817" y="12332"/>
                    <a:pt x="935491" y="0"/>
                  </a:cubicBezTo>
                  <a:cubicBezTo>
                    <a:pt x="1104165" y="-12332"/>
                    <a:pt x="1257492" y="48751"/>
                    <a:pt x="1492805" y="0"/>
                  </a:cubicBezTo>
                  <a:cubicBezTo>
                    <a:pt x="1509936" y="156383"/>
                    <a:pt x="1452075" y="295265"/>
                    <a:pt x="1492805" y="400110"/>
                  </a:cubicBezTo>
                  <a:cubicBezTo>
                    <a:pt x="1276776" y="415889"/>
                    <a:pt x="1159719" y="380433"/>
                    <a:pt x="1025059" y="400110"/>
                  </a:cubicBezTo>
                  <a:cubicBezTo>
                    <a:pt x="890399" y="419787"/>
                    <a:pt x="714301" y="357729"/>
                    <a:pt x="497602" y="400110"/>
                  </a:cubicBezTo>
                  <a:cubicBezTo>
                    <a:pt x="280903" y="442491"/>
                    <a:pt x="141688" y="374536"/>
                    <a:pt x="0" y="400110"/>
                  </a:cubicBezTo>
                  <a:cubicBezTo>
                    <a:pt x="-5197" y="315081"/>
                    <a:pt x="31758" y="8174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Kube</a:t>
              </a:r>
              <a:r>
                <a:rPr lang="en-US" altLang="zh-CN" sz="1000" dirty="0"/>
                <a:t>-proxy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kernel-mode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load-balancing!</a:t>
              </a:r>
              <a:endParaRPr lang="en-CN" sz="1000" dirty="0"/>
            </a:p>
          </p:txBody>
        </p:sp>
      </p:grpSp>
      <p:sp>
        <p:nvSpPr>
          <p:cNvPr id="138" name="Duration 1" title="Duration Text">
            <a:extLst>
              <a:ext uri="{FF2B5EF4-FFF2-40B4-BE49-F238E27FC236}">
                <a16:creationId xmlns:a16="http://schemas.microsoft.com/office/drawing/2014/main" id="{FD9F6074-7873-1C47-A5A5-640FDD29DFB9}"/>
              </a:ext>
            </a:extLst>
          </p:cNvPr>
          <p:cNvSpPr txBox="1"/>
          <p:nvPr/>
        </p:nvSpPr>
        <p:spPr>
          <a:xfrm>
            <a:off x="1254534" y="3610974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en-ZA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89E0AD1D-C1A8-6442-A229-6E93685F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651" y="4257171"/>
            <a:ext cx="327959" cy="31923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6D26C1FE-9376-F849-A019-A58481372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901" y="4282790"/>
            <a:ext cx="327959" cy="31923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5401C4B5-71D7-AA42-B9A2-ED9D6AC5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25" y="4257409"/>
            <a:ext cx="327959" cy="319230"/>
          </a:xfrm>
          <a:prstGeom prst="rect">
            <a:avLst/>
          </a:prstGeom>
        </p:spPr>
      </p:pic>
      <p:sp>
        <p:nvSpPr>
          <p:cNvPr id="171" name="Duration 1" title="Duration Text">
            <a:extLst>
              <a:ext uri="{FF2B5EF4-FFF2-40B4-BE49-F238E27FC236}">
                <a16:creationId xmlns:a16="http://schemas.microsoft.com/office/drawing/2014/main" id="{64A39475-03B3-7B41-92F5-E165161177F1}"/>
              </a:ext>
            </a:extLst>
          </p:cNvPr>
          <p:cNvSpPr txBox="1"/>
          <p:nvPr/>
        </p:nvSpPr>
        <p:spPr>
          <a:xfrm>
            <a:off x="3277952" y="3698514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en-ZA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3F8673-A688-2548-9E27-B3134ED5917B}"/>
              </a:ext>
            </a:extLst>
          </p:cNvPr>
          <p:cNvGrpSpPr/>
          <p:nvPr/>
        </p:nvGrpSpPr>
        <p:grpSpPr>
          <a:xfrm>
            <a:off x="141267" y="1705141"/>
            <a:ext cx="2467019" cy="797689"/>
            <a:chOff x="195944" y="1306289"/>
            <a:chExt cx="1891098" cy="665211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D009630-91CB-AC48-8580-4B30EE46EF5B}"/>
                </a:ext>
              </a:extLst>
            </p:cNvPr>
            <p:cNvSpPr txBox="1"/>
            <p:nvPr/>
          </p:nvSpPr>
          <p:spPr>
            <a:xfrm>
              <a:off x="195944" y="1586507"/>
              <a:ext cx="1891098" cy="38499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/>
                <a:t>Windows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server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container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begin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/>
                <a:t>Docker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EE</a:t>
              </a:r>
              <a:r>
                <a:rPr lang="zh-CN" altLang="en-US" sz="1200" dirty="0"/>
                <a:t> 支持 </a:t>
              </a:r>
              <a:r>
                <a:rPr lang="en-US" altLang="zh-CN" sz="1200" dirty="0"/>
                <a:t>windows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server</a:t>
              </a:r>
              <a:endParaRPr lang="en-CN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50F3B50-9DE0-9944-B276-3865A7978D8D}"/>
                </a:ext>
              </a:extLst>
            </p:cNvPr>
            <p:cNvSpPr txBox="1"/>
            <p:nvPr/>
          </p:nvSpPr>
          <p:spPr>
            <a:xfrm>
              <a:off x="195944" y="1306289"/>
              <a:ext cx="1891098" cy="2566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Windows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server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2016</a:t>
              </a:r>
              <a:endParaRPr lang="en-CN" sz="1400" dirty="0"/>
            </a:p>
          </p:txBody>
        </p:sp>
      </p:grpSp>
      <p:cxnSp>
        <p:nvCxnSpPr>
          <p:cNvPr id="186" name="Connector Milestone 1" title="Connecter Line">
            <a:extLst>
              <a:ext uri="{FF2B5EF4-FFF2-40B4-BE49-F238E27FC236}">
                <a16:creationId xmlns:a16="http://schemas.microsoft.com/office/drawing/2014/main" id="{DB422836-DD39-DC46-8A31-6EEC43C9F6C3}"/>
              </a:ext>
            </a:extLst>
          </p:cNvPr>
          <p:cNvCxnSpPr>
            <a:cxnSpLocks/>
          </p:cNvCxnSpPr>
          <p:nvPr/>
        </p:nvCxnSpPr>
        <p:spPr>
          <a:xfrm>
            <a:off x="2521117" y="4670464"/>
            <a:ext cx="74576" cy="739479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189">
            <a:extLst>
              <a:ext uri="{FF2B5EF4-FFF2-40B4-BE49-F238E27FC236}">
                <a16:creationId xmlns:a16="http://schemas.microsoft.com/office/drawing/2014/main" id="{4F7B2511-B63E-CB41-81DA-95DE716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632" y="2963710"/>
            <a:ext cx="327959" cy="319230"/>
          </a:xfrm>
          <a:prstGeom prst="rect">
            <a:avLst/>
          </a:prstGeom>
        </p:spPr>
      </p:pic>
      <p:grpSp>
        <p:nvGrpSpPr>
          <p:cNvPr id="210" name="Milestone Graphic" title="Milestone Graphic">
            <a:extLst>
              <a:ext uri="{FF2B5EF4-FFF2-40B4-BE49-F238E27FC236}">
                <a16:creationId xmlns:a16="http://schemas.microsoft.com/office/drawing/2014/main" id="{FEE1BC2E-37F1-5D42-B03E-2975AB5B87CB}"/>
              </a:ext>
            </a:extLst>
          </p:cNvPr>
          <p:cNvGrpSpPr/>
          <p:nvPr/>
        </p:nvGrpSpPr>
        <p:grpSpPr>
          <a:xfrm>
            <a:off x="5534581" y="2986548"/>
            <a:ext cx="360000" cy="360000"/>
            <a:chOff x="3764706" y="2101552"/>
            <a:chExt cx="464817" cy="464817"/>
          </a:xfrm>
        </p:grpSpPr>
        <p:sp>
          <p:nvSpPr>
            <p:cNvPr id="211" name="Oval 210" title="Circle Background">
              <a:extLst>
                <a:ext uri="{FF2B5EF4-FFF2-40B4-BE49-F238E27FC236}">
                  <a16:creationId xmlns:a16="http://schemas.microsoft.com/office/drawing/2014/main" id="{24B59028-7F2D-D64C-941E-B5C00814FDCA}"/>
                </a:ext>
              </a:extLst>
            </p:cNvPr>
            <p:cNvSpPr/>
            <p:nvPr/>
          </p:nvSpPr>
          <p:spPr>
            <a:xfrm>
              <a:off x="3764706" y="2101552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pic>
          <p:nvPicPr>
            <p:cNvPr id="212" name="Graphic 211" title="Milestone Icon">
              <a:extLst>
                <a:ext uri="{FF2B5EF4-FFF2-40B4-BE49-F238E27FC236}">
                  <a16:creationId xmlns:a16="http://schemas.microsoft.com/office/drawing/2014/main" id="{91907C8B-C1A2-B742-B26D-552106005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18732" y="2154698"/>
              <a:ext cx="235505" cy="315487"/>
            </a:xfrm>
            <a:prstGeom prst="rect">
              <a:avLst/>
            </a:prstGeom>
          </p:spPr>
        </p:pic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EE5B5057-0C5C-8E4D-821E-F83C4C741D98}"/>
              </a:ext>
            </a:extLst>
          </p:cNvPr>
          <p:cNvSpPr txBox="1"/>
          <p:nvPr/>
        </p:nvSpPr>
        <p:spPr>
          <a:xfrm>
            <a:off x="4287889" y="4872014"/>
            <a:ext cx="2789049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Kubernetes</a:t>
            </a:r>
            <a:r>
              <a:rPr lang="zh-CN" altLang="en-US" sz="1000" dirty="0"/>
              <a:t> </a:t>
            </a:r>
            <a:r>
              <a:rPr lang="en-US" altLang="zh-CN" sz="1000" dirty="0"/>
              <a:t>1.9</a:t>
            </a:r>
            <a:r>
              <a:rPr lang="zh-CN" altLang="en-US" sz="1000" dirty="0"/>
              <a:t> </a:t>
            </a:r>
            <a:r>
              <a:rPr lang="en-US" altLang="zh-CN" sz="1000" dirty="0"/>
              <a:t>beta</a:t>
            </a:r>
            <a:r>
              <a:rPr lang="zh-CN" altLang="en-US" sz="1000" dirty="0"/>
              <a:t> </a:t>
            </a:r>
            <a:r>
              <a:rPr lang="en-US" altLang="zh-CN" sz="1000" dirty="0"/>
              <a:t>for</a:t>
            </a:r>
            <a:r>
              <a:rPr lang="zh-CN" altLang="en-US" sz="1000" dirty="0"/>
              <a:t> </a:t>
            </a:r>
            <a:r>
              <a:rPr lang="en-US" altLang="zh-CN" sz="1000" dirty="0"/>
              <a:t>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Storage</a:t>
            </a:r>
            <a:r>
              <a:rPr lang="zh-CN" altLang="en-US" sz="1000" dirty="0"/>
              <a:t> </a:t>
            </a:r>
            <a:r>
              <a:rPr lang="en-US" altLang="zh-CN" sz="1000" dirty="0"/>
              <a:t>plugins</a:t>
            </a:r>
            <a:r>
              <a:rPr lang="zh-CN" altLang="en-US" sz="1000" dirty="0"/>
              <a:t> </a:t>
            </a:r>
            <a:r>
              <a:rPr lang="en-US" altLang="zh-CN" sz="1000" dirty="0"/>
              <a:t>for</a:t>
            </a:r>
            <a:r>
              <a:rPr lang="zh-CN" altLang="en-US" sz="1000" dirty="0"/>
              <a:t> </a:t>
            </a:r>
            <a:r>
              <a:rPr lang="en-US" altLang="zh-CN" sz="1000" dirty="0"/>
              <a:t>windows(ISCSI</a:t>
            </a:r>
            <a:r>
              <a:rPr lang="zh-CN" altLang="en-US" sz="1000" dirty="0"/>
              <a:t> </a:t>
            </a:r>
            <a:r>
              <a:rPr lang="en-US" altLang="zh-CN" sz="1000" dirty="0"/>
              <a:t>&amp;&amp;</a:t>
            </a:r>
            <a:r>
              <a:rPr lang="zh-CN" altLang="en-US" sz="1000" dirty="0"/>
              <a:t> </a:t>
            </a:r>
            <a:r>
              <a:rPr lang="en-US" altLang="zh-CN" sz="1000" dirty="0"/>
              <a:t>SMB)</a:t>
            </a:r>
            <a:endParaRPr lang="en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err="1"/>
              <a:t>ConfigMaps</a:t>
            </a:r>
            <a:r>
              <a:rPr lang="zh-CN" altLang="en-US" sz="1000" dirty="0"/>
              <a:t> </a:t>
            </a:r>
            <a:r>
              <a:rPr lang="en-US" altLang="zh-CN" sz="1000" dirty="0"/>
              <a:t>,</a:t>
            </a:r>
            <a:r>
              <a:rPr lang="zh-CN" altLang="en-US" sz="1000" dirty="0"/>
              <a:t> </a:t>
            </a:r>
            <a:r>
              <a:rPr lang="en-US" altLang="zh-CN" sz="1000" dirty="0"/>
              <a:t>PV</a:t>
            </a:r>
            <a:r>
              <a:rPr lang="zh-CN" altLang="en-US" sz="1000" dirty="0"/>
              <a:t> </a:t>
            </a:r>
            <a:r>
              <a:rPr lang="en-US" altLang="zh-CN" sz="1000" dirty="0"/>
              <a:t>,</a:t>
            </a:r>
            <a:r>
              <a:rPr lang="zh-CN" altLang="en-US" sz="1000" dirty="0"/>
              <a:t> </a:t>
            </a:r>
            <a:r>
              <a:rPr lang="en-US" altLang="zh-CN" sz="1000" dirty="0"/>
              <a:t>Secrets!</a:t>
            </a:r>
            <a:endParaRPr lang="en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Windows</a:t>
            </a:r>
            <a:r>
              <a:rPr lang="zh-CN" altLang="en-US" sz="1000" dirty="0"/>
              <a:t> </a:t>
            </a:r>
            <a:r>
              <a:rPr lang="en-US" altLang="zh-CN" sz="1000" dirty="0"/>
              <a:t>pod</a:t>
            </a:r>
            <a:r>
              <a:rPr lang="zh-CN" altLang="en-US" sz="1000" dirty="0"/>
              <a:t> </a:t>
            </a:r>
            <a:r>
              <a:rPr lang="en-US" altLang="zh-CN" sz="1000" dirty="0"/>
              <a:t>metrics</a:t>
            </a:r>
            <a:r>
              <a:rPr lang="zh-CN" altLang="en-US" sz="1000" dirty="0"/>
              <a:t> </a:t>
            </a:r>
            <a:r>
              <a:rPr lang="en-US" altLang="zh-CN" sz="1000" dirty="0"/>
              <a:t>and</a:t>
            </a:r>
            <a:r>
              <a:rPr lang="zh-CN" altLang="en-US" sz="1000" dirty="0"/>
              <a:t> </a:t>
            </a:r>
            <a:r>
              <a:rPr lang="en-US" altLang="zh-CN" sz="1000" dirty="0"/>
              <a:t>stats</a:t>
            </a:r>
            <a:endParaRPr lang="en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Open</a:t>
            </a:r>
            <a:r>
              <a:rPr lang="zh-CN" altLang="en-US" sz="1000" dirty="0"/>
              <a:t> </a:t>
            </a:r>
            <a:r>
              <a:rPr lang="en-US" altLang="zh-CN" sz="1000" dirty="0"/>
              <a:t>source</a:t>
            </a:r>
            <a:r>
              <a:rPr lang="zh-CN" altLang="en-US" sz="1000" dirty="0"/>
              <a:t> </a:t>
            </a:r>
            <a:r>
              <a:rPr lang="en-US" altLang="zh-CN" sz="1000" dirty="0"/>
              <a:t>windows</a:t>
            </a:r>
            <a:r>
              <a:rPr lang="zh-CN" altLang="en-US" sz="1000" dirty="0"/>
              <a:t> </a:t>
            </a:r>
            <a:r>
              <a:rPr lang="en-US" altLang="zh-CN" sz="1000" dirty="0"/>
              <a:t>CNI</a:t>
            </a:r>
            <a:r>
              <a:rPr lang="zh-CN" altLang="en-US" sz="1000" dirty="0"/>
              <a:t> </a:t>
            </a:r>
            <a:r>
              <a:rPr lang="en-US" altLang="zh-CN" sz="1000" dirty="0"/>
              <a:t>plugins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Kubernetes</a:t>
            </a:r>
            <a:r>
              <a:rPr lang="zh-CN" altLang="en-US" sz="1000" dirty="0"/>
              <a:t> </a:t>
            </a:r>
            <a:r>
              <a:rPr lang="en-US" altLang="zh-CN" sz="1000" dirty="0"/>
              <a:t>1.13</a:t>
            </a:r>
            <a:r>
              <a:rPr lang="zh-CN" altLang="en-US" sz="1000" dirty="0"/>
              <a:t> </a:t>
            </a:r>
            <a:r>
              <a:rPr lang="en-US" altLang="zh-CN" sz="1000" dirty="0"/>
              <a:t>release(propose</a:t>
            </a:r>
            <a:r>
              <a:rPr lang="zh-CN" altLang="en-US" sz="1000" dirty="0"/>
              <a:t> </a:t>
            </a:r>
            <a:r>
              <a:rPr lang="en-US" altLang="zh-CN" sz="1000" dirty="0"/>
              <a:t>GA)</a:t>
            </a:r>
            <a:endParaRPr lang="en-CN" sz="1000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E230571-5385-D94D-A478-F9A00EFCDE00}"/>
              </a:ext>
            </a:extLst>
          </p:cNvPr>
          <p:cNvSpPr txBox="1"/>
          <p:nvPr/>
        </p:nvSpPr>
        <p:spPr>
          <a:xfrm>
            <a:off x="5267929" y="3418116"/>
            <a:ext cx="89330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1.14</a:t>
            </a:r>
            <a:endParaRPr lang="en-ZA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04C1892-6645-B642-9469-B3839C0C4CF9}"/>
              </a:ext>
            </a:extLst>
          </p:cNvPr>
          <p:cNvGrpSpPr/>
          <p:nvPr/>
        </p:nvGrpSpPr>
        <p:grpSpPr>
          <a:xfrm>
            <a:off x="4481071" y="1265350"/>
            <a:ext cx="2467019" cy="1351687"/>
            <a:chOff x="195944" y="1306289"/>
            <a:chExt cx="1891098" cy="1127202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82DBA0F2-25CA-0246-AB27-F1C8632747E6}"/>
                </a:ext>
              </a:extLst>
            </p:cNvPr>
            <p:cNvSpPr txBox="1"/>
            <p:nvPr/>
          </p:nvSpPr>
          <p:spPr>
            <a:xfrm>
              <a:off x="195944" y="1586507"/>
              <a:ext cx="1891098" cy="8469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/>
                <a:t>Windows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GMSA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/>
                <a:t>Support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Network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stats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Windows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 err="1"/>
                <a:t>Kube</a:t>
              </a:r>
              <a:r>
                <a:rPr lang="en-US" altLang="zh-CN" sz="1200" dirty="0"/>
                <a:t>-proxy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support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overlay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networking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DSR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B14E663-5B2D-4D42-A9A3-05FF524E1E07}"/>
                </a:ext>
              </a:extLst>
            </p:cNvPr>
            <p:cNvSpPr txBox="1"/>
            <p:nvPr/>
          </p:nvSpPr>
          <p:spPr>
            <a:xfrm>
              <a:off x="195944" y="1306289"/>
              <a:ext cx="1891098" cy="2566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K8s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for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windows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GA</a:t>
              </a:r>
              <a:endParaRPr lang="en-CN" sz="1400" dirty="0"/>
            </a:p>
          </p:txBody>
        </p:sp>
      </p:grpSp>
      <p:cxnSp>
        <p:nvCxnSpPr>
          <p:cNvPr id="224" name="Connector Milestone 1" title="Connecter Line">
            <a:extLst>
              <a:ext uri="{FF2B5EF4-FFF2-40B4-BE49-F238E27FC236}">
                <a16:creationId xmlns:a16="http://schemas.microsoft.com/office/drawing/2014/main" id="{26851C7A-9086-4A46-98B7-ABBAD57B2EC9}"/>
              </a:ext>
            </a:extLst>
          </p:cNvPr>
          <p:cNvCxnSpPr>
            <a:cxnSpLocks/>
          </p:cNvCxnSpPr>
          <p:nvPr/>
        </p:nvCxnSpPr>
        <p:spPr>
          <a:xfrm>
            <a:off x="5714580" y="2693174"/>
            <a:ext cx="1276" cy="21643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Duration 1" title="Duration Text">
            <a:extLst>
              <a:ext uri="{FF2B5EF4-FFF2-40B4-BE49-F238E27FC236}">
                <a16:creationId xmlns:a16="http://schemas.microsoft.com/office/drawing/2014/main" id="{AFB442CF-503E-664F-8D3C-3BB418E6BEF2}"/>
              </a:ext>
            </a:extLst>
          </p:cNvPr>
          <p:cNvSpPr txBox="1"/>
          <p:nvPr/>
        </p:nvSpPr>
        <p:spPr>
          <a:xfrm>
            <a:off x="5806595" y="3714251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en-ZA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1D0DBCF-7CB1-CA4F-BCEF-57AE0F25A1DD}"/>
              </a:ext>
            </a:extLst>
          </p:cNvPr>
          <p:cNvGrpSpPr/>
          <p:nvPr/>
        </p:nvGrpSpPr>
        <p:grpSpPr>
          <a:xfrm>
            <a:off x="6634133" y="4017865"/>
            <a:ext cx="893302" cy="600444"/>
            <a:chOff x="7010653" y="4017865"/>
            <a:chExt cx="893302" cy="600444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EFAF4F93-4309-4A4A-94ED-A371C8FD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3392" y="4299079"/>
              <a:ext cx="327959" cy="319230"/>
            </a:xfrm>
            <a:prstGeom prst="rect">
              <a:avLst/>
            </a:prstGeom>
          </p:spPr>
        </p:pic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1C76DB9-F8E6-7140-8BC1-5FA9844B62C2}"/>
                </a:ext>
              </a:extLst>
            </p:cNvPr>
            <p:cNvSpPr txBox="1"/>
            <p:nvPr/>
          </p:nvSpPr>
          <p:spPr>
            <a:xfrm>
              <a:off x="7010653" y="4017865"/>
              <a:ext cx="89330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1.15</a:t>
              </a:r>
              <a:endParaRPr lang="en-ZA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B964976-5392-1640-AB55-7D67F9B02E5B}"/>
              </a:ext>
            </a:extLst>
          </p:cNvPr>
          <p:cNvGrpSpPr/>
          <p:nvPr/>
        </p:nvGrpSpPr>
        <p:grpSpPr>
          <a:xfrm>
            <a:off x="7496398" y="4023410"/>
            <a:ext cx="893302" cy="608430"/>
            <a:chOff x="7677839" y="4022531"/>
            <a:chExt cx="893302" cy="608430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0FF82900-6FE9-5149-A67B-A87915C74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0511" y="4311731"/>
              <a:ext cx="327959" cy="319230"/>
            </a:xfrm>
            <a:prstGeom prst="rect">
              <a:avLst/>
            </a:prstGeom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2A24159-300F-A04B-AD1B-9A67B5092EDD}"/>
                </a:ext>
              </a:extLst>
            </p:cNvPr>
            <p:cNvSpPr txBox="1"/>
            <p:nvPr/>
          </p:nvSpPr>
          <p:spPr>
            <a:xfrm>
              <a:off x="7677839" y="4022531"/>
              <a:ext cx="89330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1.16</a:t>
              </a:r>
              <a:endParaRPr lang="en-ZA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7ECCC72-256D-FC41-BEC2-2C654C2D4B25}"/>
              </a:ext>
            </a:extLst>
          </p:cNvPr>
          <p:cNvGrpSpPr/>
          <p:nvPr/>
        </p:nvGrpSpPr>
        <p:grpSpPr>
          <a:xfrm>
            <a:off x="8481615" y="3988904"/>
            <a:ext cx="893302" cy="629405"/>
            <a:chOff x="8927352" y="4016528"/>
            <a:chExt cx="893302" cy="629405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DEBEFE63-3F5D-F447-95E1-2E1F18C3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0931" y="4326703"/>
              <a:ext cx="327959" cy="319230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6CCA8DCF-2226-A747-979E-C1ED5830A54F}"/>
                </a:ext>
              </a:extLst>
            </p:cNvPr>
            <p:cNvSpPr txBox="1"/>
            <p:nvPr/>
          </p:nvSpPr>
          <p:spPr>
            <a:xfrm>
              <a:off x="8927352" y="4016528"/>
              <a:ext cx="89330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1.17</a:t>
              </a:r>
              <a:endParaRPr lang="en-ZA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9107351-FA01-3B48-94CD-782F2FCF0B78}"/>
              </a:ext>
            </a:extLst>
          </p:cNvPr>
          <p:cNvSpPr txBox="1"/>
          <p:nvPr/>
        </p:nvSpPr>
        <p:spPr>
          <a:xfrm>
            <a:off x="7126200" y="5628503"/>
            <a:ext cx="2789049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Support</a:t>
            </a:r>
            <a:r>
              <a:rPr lang="zh-CN" altLang="en-US" sz="1000" dirty="0"/>
              <a:t> </a:t>
            </a:r>
            <a:r>
              <a:rPr lang="en-US" altLang="zh-CN" sz="1000" dirty="0" err="1"/>
              <a:t>Kubectl</a:t>
            </a:r>
            <a:r>
              <a:rPr lang="zh-CN" altLang="en-US" sz="1000" dirty="0"/>
              <a:t> </a:t>
            </a:r>
            <a:r>
              <a:rPr lang="en-US" altLang="zh-CN" sz="1000" dirty="0"/>
              <a:t>port-forward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Support</a:t>
            </a:r>
            <a:r>
              <a:rPr lang="zh-CN" altLang="en-US" sz="1000" dirty="0"/>
              <a:t> </a:t>
            </a:r>
            <a:r>
              <a:rPr lang="en-US" altLang="zh-CN" sz="1000" dirty="0"/>
              <a:t>for</a:t>
            </a:r>
            <a:r>
              <a:rPr lang="zh-CN" altLang="en-US" sz="1000" dirty="0"/>
              <a:t> </a:t>
            </a:r>
            <a:r>
              <a:rPr lang="en-US" altLang="zh-CN" sz="1000" dirty="0" err="1"/>
              <a:t>vSphare</a:t>
            </a:r>
            <a:r>
              <a:rPr lang="zh-CN" altLang="en-US" sz="1000" dirty="0"/>
              <a:t> </a:t>
            </a:r>
            <a:r>
              <a:rPr lang="en-US" altLang="zh-CN" sz="1000" dirty="0"/>
              <a:t>on</a:t>
            </a:r>
            <a:r>
              <a:rPr lang="zh-CN" altLang="en-US" sz="1000" dirty="0"/>
              <a:t> </a:t>
            </a:r>
            <a:r>
              <a:rPr lang="en-US" altLang="zh-CN" sz="1000" dirty="0"/>
              <a:t>Windows</a:t>
            </a:r>
            <a:endParaRPr lang="en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Support</a:t>
            </a:r>
            <a:r>
              <a:rPr lang="zh-CN" altLang="en-US" sz="1000" dirty="0"/>
              <a:t> </a:t>
            </a:r>
            <a:r>
              <a:rPr lang="en-US" altLang="zh-CN" sz="1000" dirty="0"/>
              <a:t>AWS</a:t>
            </a:r>
            <a:r>
              <a:rPr lang="zh-CN" altLang="en-US" sz="1000" dirty="0"/>
              <a:t> </a:t>
            </a:r>
            <a:r>
              <a:rPr lang="en-US" altLang="zh-CN" sz="1000" dirty="0"/>
              <a:t>EBS</a:t>
            </a:r>
            <a:r>
              <a:rPr lang="zh-CN" altLang="en-US" sz="1000" dirty="0"/>
              <a:t> </a:t>
            </a:r>
            <a:r>
              <a:rPr lang="en-US" altLang="zh-CN" sz="1000" dirty="0"/>
              <a:t>on</a:t>
            </a:r>
            <a:r>
              <a:rPr lang="zh-CN" altLang="en-US" sz="1000" dirty="0"/>
              <a:t> </a:t>
            </a:r>
            <a:r>
              <a:rPr lang="en-US" altLang="zh-CN" sz="1000" dirty="0"/>
              <a:t>Windows</a:t>
            </a:r>
            <a:r>
              <a:rPr lang="zh-CN" altLang="en-US" sz="1000" dirty="0"/>
              <a:t> </a:t>
            </a:r>
            <a:endParaRPr lang="en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Windows</a:t>
            </a:r>
            <a:r>
              <a:rPr lang="zh-CN" altLang="en-US" sz="1000" dirty="0"/>
              <a:t> </a:t>
            </a:r>
            <a:r>
              <a:rPr lang="en-US" altLang="zh-CN" sz="1000" dirty="0" err="1"/>
              <a:t>RunAsUserName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beta</a:t>
            </a:r>
            <a:endParaRPr lang="en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Support</a:t>
            </a:r>
            <a:r>
              <a:rPr lang="zh-CN" altLang="en-US" sz="1000" dirty="0"/>
              <a:t> </a:t>
            </a:r>
            <a:r>
              <a:rPr lang="en-US" altLang="zh-CN" sz="1000" dirty="0"/>
              <a:t>destination</a:t>
            </a:r>
            <a:r>
              <a:rPr lang="zh-CN" altLang="en-US" sz="1000" dirty="0"/>
              <a:t> </a:t>
            </a:r>
            <a:r>
              <a:rPr lang="en-US" altLang="zh-CN" sz="1000" dirty="0"/>
              <a:t>IP</a:t>
            </a:r>
            <a:r>
              <a:rPr lang="zh-CN" altLang="en-US" sz="1000" dirty="0"/>
              <a:t> </a:t>
            </a:r>
            <a:r>
              <a:rPr lang="en-US" altLang="zh-CN" sz="1000" dirty="0"/>
              <a:t>as</a:t>
            </a:r>
            <a:r>
              <a:rPr lang="zh-CN" altLang="en-US" sz="1000" dirty="0"/>
              <a:t> </a:t>
            </a:r>
            <a:r>
              <a:rPr lang="en-US" altLang="zh-CN" sz="1000" dirty="0"/>
              <a:t>VIP</a:t>
            </a:r>
            <a:r>
              <a:rPr lang="zh-CN" altLang="en-US" sz="1000" dirty="0"/>
              <a:t> </a:t>
            </a:r>
            <a:r>
              <a:rPr lang="en-US" altLang="zh-CN" sz="1000" dirty="0"/>
              <a:t>when</a:t>
            </a:r>
            <a:r>
              <a:rPr lang="zh-CN" altLang="en-US" sz="1000" dirty="0"/>
              <a:t> </a:t>
            </a:r>
            <a:r>
              <a:rPr lang="en-US" altLang="zh-CN" sz="1000" dirty="0"/>
              <a:t>DSR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Support</a:t>
            </a:r>
            <a:r>
              <a:rPr lang="zh-CN" altLang="en-US" sz="1000" dirty="0"/>
              <a:t> </a:t>
            </a:r>
            <a:r>
              <a:rPr lang="en-US" altLang="zh-CN" sz="1000" dirty="0" err="1"/>
              <a:t>Kubelet</a:t>
            </a:r>
            <a:r>
              <a:rPr lang="zh-CN" altLang="en-US" sz="1000" dirty="0"/>
              <a:t> </a:t>
            </a:r>
            <a:r>
              <a:rPr lang="en-US" altLang="zh-CN" sz="1000" dirty="0"/>
              <a:t>plugin</a:t>
            </a:r>
            <a:r>
              <a:rPr lang="zh-CN" altLang="en-US" sz="1000" dirty="0"/>
              <a:t> </a:t>
            </a:r>
            <a:r>
              <a:rPr lang="en-US" altLang="zh-CN" sz="1000" dirty="0"/>
              <a:t>watcher</a:t>
            </a:r>
            <a:r>
              <a:rPr lang="zh-CN" altLang="en-US" sz="1000" dirty="0"/>
              <a:t> </a:t>
            </a:r>
            <a:r>
              <a:rPr lang="en-US" altLang="zh-CN" sz="1000" dirty="0"/>
              <a:t>on</a:t>
            </a:r>
            <a:r>
              <a:rPr lang="zh-CN" altLang="en-US" sz="1000" dirty="0"/>
              <a:t> </a:t>
            </a:r>
            <a:r>
              <a:rPr lang="en-US" altLang="zh-CN" sz="1000" dirty="0"/>
              <a:t>Windows</a:t>
            </a:r>
            <a:r>
              <a:rPr lang="zh-CN" altLang="en-US" sz="1000" dirty="0"/>
              <a:t> </a:t>
            </a:r>
            <a:r>
              <a:rPr lang="en-US" altLang="zh-CN" sz="1000" dirty="0"/>
              <a:t>nodes</a:t>
            </a:r>
            <a:endParaRPr lang="en-CN" sz="1000" dirty="0"/>
          </a:p>
        </p:txBody>
      </p:sp>
      <p:sp>
        <p:nvSpPr>
          <p:cNvPr id="247" name="Duration 1" title="Duration Text">
            <a:extLst>
              <a:ext uri="{FF2B5EF4-FFF2-40B4-BE49-F238E27FC236}">
                <a16:creationId xmlns:a16="http://schemas.microsoft.com/office/drawing/2014/main" id="{672625D8-D703-6542-878A-EB1A652B0CB9}"/>
              </a:ext>
            </a:extLst>
          </p:cNvPr>
          <p:cNvSpPr txBox="1"/>
          <p:nvPr/>
        </p:nvSpPr>
        <p:spPr>
          <a:xfrm>
            <a:off x="8884250" y="3730401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en-ZA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41644A16-6F53-1B40-96FD-AC285430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84" y="2911516"/>
            <a:ext cx="327959" cy="319230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4D7712FA-BC6A-BD4F-9501-879DEBC15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602" y="2905645"/>
            <a:ext cx="327959" cy="319230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FBF9E8ED-3CD8-214D-A806-6D211022A6EF}"/>
              </a:ext>
            </a:extLst>
          </p:cNvPr>
          <p:cNvSpPr txBox="1"/>
          <p:nvPr/>
        </p:nvSpPr>
        <p:spPr>
          <a:xfrm>
            <a:off x="9710000" y="3298573"/>
            <a:ext cx="89330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1.18</a:t>
            </a:r>
            <a:endParaRPr lang="en-ZA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C940B7A-28F4-6D45-B492-086044A72E6F}"/>
              </a:ext>
            </a:extLst>
          </p:cNvPr>
          <p:cNvSpPr txBox="1"/>
          <p:nvPr/>
        </p:nvSpPr>
        <p:spPr>
          <a:xfrm>
            <a:off x="7338229" y="1472650"/>
            <a:ext cx="2789049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Introducing</a:t>
            </a:r>
            <a:r>
              <a:rPr lang="zh-CN" altLang="en-US" sz="1000" dirty="0"/>
              <a:t> </a:t>
            </a:r>
            <a:r>
              <a:rPr lang="en-US" altLang="zh-CN" sz="1000" dirty="0"/>
              <a:t>Windows</a:t>
            </a:r>
            <a:r>
              <a:rPr lang="zh-CN" altLang="en-US" sz="1000" dirty="0"/>
              <a:t> </a:t>
            </a:r>
            <a:r>
              <a:rPr lang="en-US" altLang="zh-CN" sz="1000" dirty="0"/>
              <a:t>CSI</a:t>
            </a:r>
            <a:r>
              <a:rPr lang="zh-CN" altLang="en-US" sz="1000" dirty="0"/>
              <a:t> </a:t>
            </a:r>
            <a:r>
              <a:rPr lang="en-US" altLang="zh-CN" sz="1000" dirty="0"/>
              <a:t>SUPPORT</a:t>
            </a:r>
            <a:r>
              <a:rPr lang="zh-CN" altLang="en-US" sz="1000" dirty="0"/>
              <a:t> </a:t>
            </a:r>
            <a:r>
              <a:rPr lang="en-US" altLang="zh-CN" sz="1000" dirty="0"/>
              <a:t>Alpha(non-privileged)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Windows</a:t>
            </a:r>
            <a:r>
              <a:rPr lang="zh-CN" altLang="en-US" sz="1000" dirty="0"/>
              <a:t> </a:t>
            </a:r>
            <a:r>
              <a:rPr lang="en-US" altLang="zh-CN" sz="1000" dirty="0" err="1"/>
              <a:t>RunAsUserName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GA</a:t>
            </a:r>
            <a:endParaRPr lang="en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CPU</a:t>
            </a:r>
            <a:r>
              <a:rPr lang="zh-CN" altLang="en-US" sz="1000" dirty="0"/>
              <a:t> </a:t>
            </a:r>
            <a:r>
              <a:rPr lang="en-US" altLang="zh-CN" sz="1000" dirty="0"/>
              <a:t>limit</a:t>
            </a:r>
            <a:r>
              <a:rPr lang="zh-CN" altLang="en-US" sz="1000" dirty="0"/>
              <a:t> </a:t>
            </a:r>
            <a:r>
              <a:rPr lang="en-US" altLang="zh-CN" sz="1000" dirty="0"/>
              <a:t>work</a:t>
            </a:r>
            <a:r>
              <a:rPr lang="zh-CN" altLang="en-US" sz="1000" dirty="0"/>
              <a:t> </a:t>
            </a:r>
            <a:r>
              <a:rPr lang="en-US" altLang="zh-CN" sz="1000" dirty="0"/>
              <a:t>as</a:t>
            </a:r>
            <a:r>
              <a:rPr lang="zh-CN" altLang="en-US" sz="1000" dirty="0"/>
              <a:t> </a:t>
            </a:r>
            <a:r>
              <a:rPr lang="en-US" altLang="zh-CN" sz="1000" dirty="0"/>
              <a:t>normal</a:t>
            </a:r>
            <a:endParaRPr lang="en-CN" sz="10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97F5B52-BF68-6A45-AB73-6F924921B5CD}"/>
              </a:ext>
            </a:extLst>
          </p:cNvPr>
          <p:cNvSpPr txBox="1"/>
          <p:nvPr/>
        </p:nvSpPr>
        <p:spPr>
          <a:xfrm>
            <a:off x="10477091" y="3307610"/>
            <a:ext cx="104255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1.19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Comming</a:t>
            </a:r>
            <a:endParaRPr lang="en-ZA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777F6F-D658-3348-980E-19F0503FD340}"/>
              </a:ext>
            </a:extLst>
          </p:cNvPr>
          <p:cNvSpPr txBox="1"/>
          <p:nvPr/>
        </p:nvSpPr>
        <p:spPr>
          <a:xfrm>
            <a:off x="9710000" y="2252622"/>
            <a:ext cx="2213059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Support</a:t>
            </a:r>
            <a:r>
              <a:rPr lang="zh-CN" altLang="en-US" sz="1000" dirty="0"/>
              <a:t> </a:t>
            </a:r>
            <a:r>
              <a:rPr lang="en-US" altLang="zh-CN" sz="1000" dirty="0"/>
              <a:t>IPv6DualStack</a:t>
            </a:r>
            <a:r>
              <a:rPr lang="zh-CN" altLang="en-US" sz="1000" dirty="0"/>
              <a:t> </a:t>
            </a:r>
            <a:r>
              <a:rPr lang="en-US" altLang="zh-CN" sz="1000" dirty="0"/>
              <a:t>on</a:t>
            </a:r>
            <a:r>
              <a:rPr lang="zh-CN" altLang="en-US" sz="1000" dirty="0"/>
              <a:t> </a:t>
            </a:r>
            <a:r>
              <a:rPr lang="en-US" altLang="zh-CN" sz="1000" dirty="0"/>
              <a:t>Windows</a:t>
            </a:r>
            <a:endParaRPr lang="en-CN" sz="1000" dirty="0"/>
          </a:p>
        </p:txBody>
      </p:sp>
      <p:cxnSp>
        <p:nvCxnSpPr>
          <p:cNvPr id="260" name="Straight Connector 259" title="Connecter Line">
            <a:extLst>
              <a:ext uri="{FF2B5EF4-FFF2-40B4-BE49-F238E27FC236}">
                <a16:creationId xmlns:a16="http://schemas.microsoft.com/office/drawing/2014/main" id="{ECCD33DB-497A-9741-8364-20C0EAD6A6E2}"/>
              </a:ext>
            </a:extLst>
          </p:cNvPr>
          <p:cNvCxnSpPr>
            <a:cxnSpLocks/>
          </p:cNvCxnSpPr>
          <p:nvPr/>
        </p:nvCxnSpPr>
        <p:spPr>
          <a:xfrm flipH="1" flipV="1">
            <a:off x="8094127" y="4947239"/>
            <a:ext cx="162367" cy="566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 title="Connecter Line">
            <a:extLst>
              <a:ext uri="{FF2B5EF4-FFF2-40B4-BE49-F238E27FC236}">
                <a16:creationId xmlns:a16="http://schemas.microsoft.com/office/drawing/2014/main" id="{412387C1-B1B4-0A49-ABD2-764BA683FD07}"/>
              </a:ext>
            </a:extLst>
          </p:cNvPr>
          <p:cNvCxnSpPr>
            <a:cxnSpLocks/>
          </p:cNvCxnSpPr>
          <p:nvPr/>
        </p:nvCxnSpPr>
        <p:spPr>
          <a:xfrm flipH="1" flipV="1">
            <a:off x="10794890" y="2536539"/>
            <a:ext cx="112691" cy="3132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17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1233</Words>
  <Application>Microsoft Office PowerPoint</Application>
  <PresentationFormat>宽屏</PresentationFormat>
  <Paragraphs>209</Paragraphs>
  <Slides>23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 Unicode MS</vt:lpstr>
      <vt:lpstr>Menlo</vt:lpstr>
      <vt:lpstr>Microsoft YaHei UI</vt:lpstr>
      <vt:lpstr>SFMono-Regular</vt:lpstr>
      <vt:lpstr>Source Han Sans SC Regular</vt:lpstr>
      <vt:lpstr>SimSun</vt:lpstr>
      <vt:lpstr>微软雅黑</vt:lpstr>
      <vt:lpstr>等线</vt:lpstr>
      <vt:lpstr>等线 Light</vt:lpstr>
      <vt:lpstr>Arial</vt:lpstr>
      <vt:lpstr>Calibri</vt:lpstr>
      <vt:lpstr>Calibri Light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xiao</dc:creator>
  <cp:lastModifiedBy>zhang xiao</cp:lastModifiedBy>
  <cp:revision>77</cp:revision>
  <dcterms:created xsi:type="dcterms:W3CDTF">2020-07-12T09:26:59Z</dcterms:created>
  <dcterms:modified xsi:type="dcterms:W3CDTF">2020-07-13T02:21:48Z</dcterms:modified>
</cp:coreProperties>
</file>